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61" r:id="rId4"/>
    <p:sldId id="258" r:id="rId5"/>
    <p:sldId id="259" r:id="rId6"/>
    <p:sldId id="262" r:id="rId7"/>
    <p:sldId id="260" r:id="rId8"/>
    <p:sldId id="263" r:id="rId9"/>
    <p:sldId id="264" r:id="rId10"/>
    <p:sldId id="265" r:id="rId11"/>
    <p:sldId id="266" r:id="rId12"/>
    <p:sldId id="267" r:id="rId13"/>
    <p:sldId id="269" r:id="rId14"/>
    <p:sldId id="270" r:id="rId15"/>
    <p:sldId id="282" r:id="rId16"/>
    <p:sldId id="268" r:id="rId17"/>
    <p:sldId id="281" r:id="rId18"/>
    <p:sldId id="283" r:id="rId19"/>
    <p:sldId id="284" r:id="rId20"/>
    <p:sldId id="271" r:id="rId21"/>
    <p:sldId id="285" r:id="rId22"/>
    <p:sldId id="272" r:id="rId23"/>
    <p:sldId id="273" r:id="rId24"/>
    <p:sldId id="274" r:id="rId25"/>
    <p:sldId id="279" r:id="rId26"/>
    <p:sldId id="286" r:id="rId27"/>
    <p:sldId id="275" r:id="rId28"/>
    <p:sldId id="287" r:id="rId29"/>
    <p:sldId id="276" r:id="rId30"/>
    <p:sldId id="288" r:id="rId31"/>
    <p:sldId id="289" r:id="rId32"/>
    <p:sldId id="290" r:id="rId33"/>
    <p:sldId id="291" r:id="rId34"/>
    <p:sldId id="292" r:id="rId35"/>
    <p:sldId id="293" r:id="rId36"/>
    <p:sldId id="277" r:id="rId37"/>
    <p:sldId id="294" r:id="rId38"/>
    <p:sldId id="295" r:id="rId39"/>
    <p:sldId id="298" r:id="rId40"/>
    <p:sldId id="280" r:id="rId41"/>
    <p:sldId id="27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0" autoAdjust="0"/>
    <p:restoredTop sz="83290" autoAdjust="0"/>
  </p:normalViewPr>
  <p:slideViewPr>
    <p:cSldViewPr snapToGrid="0">
      <p:cViewPr varScale="1">
        <p:scale>
          <a:sx n="69" d="100"/>
          <a:sy n="69" d="100"/>
        </p:scale>
        <p:origin x="14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A8D7F0-7053-4281-ADF0-6B465F61662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3CEC385-C576-4011-9CE0-8C9ACD1191C0}">
      <dgm:prSet/>
      <dgm:spPr/>
      <dgm:t>
        <a:bodyPr/>
        <a:lstStyle/>
        <a:p>
          <a:r>
            <a:rPr lang="fr-FR"/>
            <a:t>Sommaire</a:t>
          </a:r>
          <a:endParaRPr lang="en-US"/>
        </a:p>
      </dgm:t>
    </dgm:pt>
    <dgm:pt modelId="{4BC6F49E-4478-4419-B7BD-701B2FBA81A7}" type="parTrans" cxnId="{89DAE289-8997-4015-9D4F-D032250AC491}">
      <dgm:prSet/>
      <dgm:spPr/>
      <dgm:t>
        <a:bodyPr/>
        <a:lstStyle/>
        <a:p>
          <a:endParaRPr lang="en-US"/>
        </a:p>
      </dgm:t>
    </dgm:pt>
    <dgm:pt modelId="{D6765E4E-F50C-4D61-B9E3-E459820B2FC1}" type="sibTrans" cxnId="{89DAE289-8997-4015-9D4F-D032250AC491}">
      <dgm:prSet/>
      <dgm:spPr/>
      <dgm:t>
        <a:bodyPr/>
        <a:lstStyle/>
        <a:p>
          <a:endParaRPr lang="en-US"/>
        </a:p>
      </dgm:t>
    </dgm:pt>
    <dgm:pt modelId="{6D56B781-90F0-4342-AD7D-BC60A1BF9FCA}">
      <dgm:prSet/>
      <dgm:spPr/>
      <dgm:t>
        <a:bodyPr/>
        <a:lstStyle/>
        <a:p>
          <a:r>
            <a:rPr lang="fr-FR"/>
            <a:t>Présentation de l’idée d’application</a:t>
          </a:r>
          <a:endParaRPr lang="en-US"/>
        </a:p>
      </dgm:t>
    </dgm:pt>
    <dgm:pt modelId="{9E76B155-9C4E-4C8E-BB26-3BBB57FD565C}" type="parTrans" cxnId="{FEE3C6F5-B1C4-4CC7-912A-FE5DEABF00C3}">
      <dgm:prSet/>
      <dgm:spPr/>
      <dgm:t>
        <a:bodyPr/>
        <a:lstStyle/>
        <a:p>
          <a:endParaRPr lang="en-US"/>
        </a:p>
      </dgm:t>
    </dgm:pt>
    <dgm:pt modelId="{2A44A521-C8D2-4624-94DE-0192C997F734}" type="sibTrans" cxnId="{FEE3C6F5-B1C4-4CC7-912A-FE5DEABF00C3}">
      <dgm:prSet/>
      <dgm:spPr/>
      <dgm:t>
        <a:bodyPr/>
        <a:lstStyle/>
        <a:p>
          <a:endParaRPr lang="en-US"/>
        </a:p>
      </dgm:t>
    </dgm:pt>
    <dgm:pt modelId="{7F75CC09-5802-4097-9599-BF6DEE855ABD}">
      <dgm:prSet/>
      <dgm:spPr/>
      <dgm:t>
        <a:bodyPr/>
        <a:lstStyle/>
        <a:p>
          <a:r>
            <a:rPr lang="fr-FR"/>
            <a:t>Rappel de l’appel à projet</a:t>
          </a:r>
          <a:endParaRPr lang="en-US"/>
        </a:p>
      </dgm:t>
    </dgm:pt>
    <dgm:pt modelId="{7984B288-A442-4FDF-8FB6-D59AD8DED3B0}" type="parTrans" cxnId="{0B19D89E-A07C-42B8-B6E9-31F64E968333}">
      <dgm:prSet/>
      <dgm:spPr/>
      <dgm:t>
        <a:bodyPr/>
        <a:lstStyle/>
        <a:p>
          <a:endParaRPr lang="en-US"/>
        </a:p>
      </dgm:t>
    </dgm:pt>
    <dgm:pt modelId="{915918DD-B0C0-441D-8EC2-19A54B570586}" type="sibTrans" cxnId="{0B19D89E-A07C-42B8-B6E9-31F64E968333}">
      <dgm:prSet/>
      <dgm:spPr/>
      <dgm:t>
        <a:bodyPr/>
        <a:lstStyle/>
        <a:p>
          <a:endParaRPr lang="en-US"/>
        </a:p>
      </dgm:t>
    </dgm:pt>
    <dgm:pt modelId="{E4F9AFF2-3A0D-4F27-B07D-A6D5A659B634}">
      <dgm:prSet/>
      <dgm:spPr/>
      <dgm:t>
        <a:bodyPr/>
        <a:lstStyle/>
        <a:p>
          <a:r>
            <a:rPr lang="fr-FR"/>
            <a:t>Application Glyc&amp;Me</a:t>
          </a:r>
          <a:endParaRPr lang="en-US"/>
        </a:p>
      </dgm:t>
    </dgm:pt>
    <dgm:pt modelId="{1D2BA662-F202-4CF2-966C-616AC3B32ABA}" type="parTrans" cxnId="{29D18B6E-30CF-4264-A9C2-613909B24625}">
      <dgm:prSet/>
      <dgm:spPr/>
      <dgm:t>
        <a:bodyPr/>
        <a:lstStyle/>
        <a:p>
          <a:endParaRPr lang="en-US"/>
        </a:p>
      </dgm:t>
    </dgm:pt>
    <dgm:pt modelId="{9D357B45-847A-4095-AA9A-BF9F608C13F8}" type="sibTrans" cxnId="{29D18B6E-30CF-4264-A9C2-613909B24625}">
      <dgm:prSet/>
      <dgm:spPr/>
      <dgm:t>
        <a:bodyPr/>
        <a:lstStyle/>
        <a:p>
          <a:endParaRPr lang="en-US"/>
        </a:p>
      </dgm:t>
    </dgm:pt>
    <dgm:pt modelId="{FA4BC93A-BA47-4390-A8D8-9C1A81D84D44}">
      <dgm:prSet/>
      <dgm:spPr/>
      <dgm:t>
        <a:bodyPr/>
        <a:lstStyle/>
        <a:p>
          <a:r>
            <a:rPr lang="fr-FR"/>
            <a:t>Nettoyage du jeu de données</a:t>
          </a:r>
          <a:endParaRPr lang="en-US"/>
        </a:p>
      </dgm:t>
    </dgm:pt>
    <dgm:pt modelId="{46BFD350-6762-4E46-A5CC-B7C307064A71}" type="parTrans" cxnId="{83D4F341-3ED2-4C33-BC82-0C0ABF904168}">
      <dgm:prSet/>
      <dgm:spPr/>
      <dgm:t>
        <a:bodyPr/>
        <a:lstStyle/>
        <a:p>
          <a:endParaRPr lang="en-US"/>
        </a:p>
      </dgm:t>
    </dgm:pt>
    <dgm:pt modelId="{9E498569-3120-4332-8389-1557A731FB54}" type="sibTrans" cxnId="{83D4F341-3ED2-4C33-BC82-0C0ABF904168}">
      <dgm:prSet/>
      <dgm:spPr/>
      <dgm:t>
        <a:bodyPr/>
        <a:lstStyle/>
        <a:p>
          <a:endParaRPr lang="en-US"/>
        </a:p>
      </dgm:t>
    </dgm:pt>
    <dgm:pt modelId="{6164590B-8332-4AA3-8F7D-727802BC90E6}">
      <dgm:prSet/>
      <dgm:spPr/>
      <dgm:t>
        <a:bodyPr/>
        <a:lstStyle/>
        <a:p>
          <a:r>
            <a:rPr lang="fr-FR"/>
            <a:t>Présentation du jeu de données</a:t>
          </a:r>
          <a:endParaRPr lang="en-US"/>
        </a:p>
      </dgm:t>
    </dgm:pt>
    <dgm:pt modelId="{04F8A6CB-09D4-40E9-8BCE-D69C3484EA42}" type="parTrans" cxnId="{B20957E6-168A-40C4-9979-CADDFF06DCF0}">
      <dgm:prSet/>
      <dgm:spPr/>
      <dgm:t>
        <a:bodyPr/>
        <a:lstStyle/>
        <a:p>
          <a:endParaRPr lang="en-US"/>
        </a:p>
      </dgm:t>
    </dgm:pt>
    <dgm:pt modelId="{D1DFC64F-AE94-4B63-8D78-0980AB4FBDBD}" type="sibTrans" cxnId="{B20957E6-168A-40C4-9979-CADDFF06DCF0}">
      <dgm:prSet/>
      <dgm:spPr/>
      <dgm:t>
        <a:bodyPr/>
        <a:lstStyle/>
        <a:p>
          <a:endParaRPr lang="en-US"/>
        </a:p>
      </dgm:t>
    </dgm:pt>
    <dgm:pt modelId="{B8FF1F4D-90FC-4F5D-99C2-1D2E0618AD87}">
      <dgm:prSet/>
      <dgm:spPr/>
      <dgm:t>
        <a:bodyPr/>
        <a:lstStyle/>
        <a:p>
          <a:r>
            <a:rPr lang="fr-FR"/>
            <a:t>Sélection des variables</a:t>
          </a:r>
          <a:endParaRPr lang="en-US"/>
        </a:p>
      </dgm:t>
    </dgm:pt>
    <dgm:pt modelId="{0333DFC8-FF95-47A0-9B86-FE50BE0F8AE7}" type="parTrans" cxnId="{D3592A9F-3A29-4594-86B2-45BF6EC56A2E}">
      <dgm:prSet/>
      <dgm:spPr/>
      <dgm:t>
        <a:bodyPr/>
        <a:lstStyle/>
        <a:p>
          <a:endParaRPr lang="en-US"/>
        </a:p>
      </dgm:t>
    </dgm:pt>
    <dgm:pt modelId="{3752A4C6-DD7F-4D5D-8B51-86A4EA978188}" type="sibTrans" cxnId="{D3592A9F-3A29-4594-86B2-45BF6EC56A2E}">
      <dgm:prSet/>
      <dgm:spPr/>
      <dgm:t>
        <a:bodyPr/>
        <a:lstStyle/>
        <a:p>
          <a:endParaRPr lang="en-US"/>
        </a:p>
      </dgm:t>
    </dgm:pt>
    <dgm:pt modelId="{32FE3BFA-6654-47BC-84C3-0E0BEDB37709}">
      <dgm:prSet/>
      <dgm:spPr/>
      <dgm:t>
        <a:bodyPr/>
        <a:lstStyle/>
        <a:p>
          <a:r>
            <a:rPr lang="fr-FR"/>
            <a:t>Traitement des valeurs aberrantes</a:t>
          </a:r>
          <a:endParaRPr lang="en-US"/>
        </a:p>
      </dgm:t>
    </dgm:pt>
    <dgm:pt modelId="{58CE03B2-65DE-4F41-94C4-C76374E54D7F}" type="parTrans" cxnId="{1B9A3677-7DF0-48E2-9F73-C243059A8CAD}">
      <dgm:prSet/>
      <dgm:spPr/>
      <dgm:t>
        <a:bodyPr/>
        <a:lstStyle/>
        <a:p>
          <a:endParaRPr lang="en-US"/>
        </a:p>
      </dgm:t>
    </dgm:pt>
    <dgm:pt modelId="{D190BE59-A171-41C7-8320-97060802174B}" type="sibTrans" cxnId="{1B9A3677-7DF0-48E2-9F73-C243059A8CAD}">
      <dgm:prSet/>
      <dgm:spPr/>
      <dgm:t>
        <a:bodyPr/>
        <a:lstStyle/>
        <a:p>
          <a:endParaRPr lang="en-US"/>
        </a:p>
      </dgm:t>
    </dgm:pt>
    <dgm:pt modelId="{F38F7018-BFD6-462F-B3E2-8209FD7FD6B8}">
      <dgm:prSet/>
      <dgm:spPr/>
      <dgm:t>
        <a:bodyPr/>
        <a:lstStyle/>
        <a:p>
          <a:r>
            <a:rPr lang="fr-FR"/>
            <a:t>Traitement des doublons</a:t>
          </a:r>
          <a:endParaRPr lang="en-US"/>
        </a:p>
      </dgm:t>
    </dgm:pt>
    <dgm:pt modelId="{96545E24-1F77-47CF-BCBD-5C5971FE2579}" type="parTrans" cxnId="{C7084FA2-2D9C-4B56-9B0E-1A4AB7245203}">
      <dgm:prSet/>
      <dgm:spPr/>
      <dgm:t>
        <a:bodyPr/>
        <a:lstStyle/>
        <a:p>
          <a:endParaRPr lang="en-US"/>
        </a:p>
      </dgm:t>
    </dgm:pt>
    <dgm:pt modelId="{E9258A40-56EB-4DD9-AB0C-8258417FBB0A}" type="sibTrans" cxnId="{C7084FA2-2D9C-4B56-9B0E-1A4AB7245203}">
      <dgm:prSet/>
      <dgm:spPr/>
      <dgm:t>
        <a:bodyPr/>
        <a:lstStyle/>
        <a:p>
          <a:endParaRPr lang="en-US"/>
        </a:p>
      </dgm:t>
    </dgm:pt>
    <dgm:pt modelId="{86728EA2-1D4B-441B-A106-C258DC3255A6}">
      <dgm:prSet/>
      <dgm:spPr/>
      <dgm:t>
        <a:bodyPr/>
        <a:lstStyle/>
        <a:p>
          <a:r>
            <a:rPr lang="fr-FR"/>
            <a:t>Suppression de certains individus</a:t>
          </a:r>
          <a:endParaRPr lang="en-US"/>
        </a:p>
      </dgm:t>
    </dgm:pt>
    <dgm:pt modelId="{8924F2C4-9FC0-4052-9055-BD6DDDA5F72E}" type="parTrans" cxnId="{29C1D5F6-13A5-458F-86EF-13E92CAFA415}">
      <dgm:prSet/>
      <dgm:spPr/>
      <dgm:t>
        <a:bodyPr/>
        <a:lstStyle/>
        <a:p>
          <a:endParaRPr lang="en-US"/>
        </a:p>
      </dgm:t>
    </dgm:pt>
    <dgm:pt modelId="{09335B01-5477-4C47-AC80-C892E7B536ED}" type="sibTrans" cxnId="{29C1D5F6-13A5-458F-86EF-13E92CAFA415}">
      <dgm:prSet/>
      <dgm:spPr/>
      <dgm:t>
        <a:bodyPr/>
        <a:lstStyle/>
        <a:p>
          <a:endParaRPr lang="en-US"/>
        </a:p>
      </dgm:t>
    </dgm:pt>
    <dgm:pt modelId="{78C64B20-3151-4F9D-A07D-EEEF6FB13E43}">
      <dgm:prSet/>
      <dgm:spPr/>
      <dgm:t>
        <a:bodyPr/>
        <a:lstStyle/>
        <a:p>
          <a:r>
            <a:rPr lang="fr-FR"/>
            <a:t>Sélection des variables supplémentaires</a:t>
          </a:r>
          <a:endParaRPr lang="en-US"/>
        </a:p>
      </dgm:t>
    </dgm:pt>
    <dgm:pt modelId="{4028D556-365E-4DC7-A03A-B5C696291C91}" type="parTrans" cxnId="{94FFEBE9-FEF3-4BF9-8067-0824FD97DC61}">
      <dgm:prSet/>
      <dgm:spPr/>
      <dgm:t>
        <a:bodyPr/>
        <a:lstStyle/>
        <a:p>
          <a:endParaRPr lang="en-US"/>
        </a:p>
      </dgm:t>
    </dgm:pt>
    <dgm:pt modelId="{C4303E59-6E0B-4980-8B33-ADE658CC9657}" type="sibTrans" cxnId="{94FFEBE9-FEF3-4BF9-8067-0824FD97DC61}">
      <dgm:prSet/>
      <dgm:spPr/>
      <dgm:t>
        <a:bodyPr/>
        <a:lstStyle/>
        <a:p>
          <a:endParaRPr lang="en-US"/>
        </a:p>
      </dgm:t>
    </dgm:pt>
    <dgm:pt modelId="{BF068DEE-342D-4A90-939F-6074F77D72A0}">
      <dgm:prSet/>
      <dgm:spPr/>
      <dgm:t>
        <a:bodyPr/>
        <a:lstStyle/>
        <a:p>
          <a:r>
            <a:rPr lang="fr-FR"/>
            <a:t>Traitement des valeurs manquantes</a:t>
          </a:r>
          <a:endParaRPr lang="en-US"/>
        </a:p>
      </dgm:t>
    </dgm:pt>
    <dgm:pt modelId="{4815540F-6E26-4463-9609-0F10DD693BFA}" type="parTrans" cxnId="{A99AF36E-5017-4919-AD91-6E3DEB27E966}">
      <dgm:prSet/>
      <dgm:spPr/>
      <dgm:t>
        <a:bodyPr/>
        <a:lstStyle/>
        <a:p>
          <a:endParaRPr lang="en-US"/>
        </a:p>
      </dgm:t>
    </dgm:pt>
    <dgm:pt modelId="{C3B3EC43-9004-487A-B84F-55BF7A26DAEE}" type="sibTrans" cxnId="{A99AF36E-5017-4919-AD91-6E3DEB27E966}">
      <dgm:prSet/>
      <dgm:spPr/>
      <dgm:t>
        <a:bodyPr/>
        <a:lstStyle/>
        <a:p>
          <a:endParaRPr lang="en-US"/>
        </a:p>
      </dgm:t>
    </dgm:pt>
    <dgm:pt modelId="{237BE543-6C7F-45CE-A4FB-2064748DE28C}">
      <dgm:prSet/>
      <dgm:spPr/>
      <dgm:t>
        <a:bodyPr/>
        <a:lstStyle/>
        <a:p>
          <a:r>
            <a:rPr lang="fr-FR"/>
            <a:t>Aller plus loin </a:t>
          </a:r>
          <a:endParaRPr lang="en-US"/>
        </a:p>
      </dgm:t>
    </dgm:pt>
    <dgm:pt modelId="{75A5F2A8-64BE-44B2-A6F4-91F6E0B1CBBB}" type="parTrans" cxnId="{14C88C7D-4CCF-41F6-9578-0E4BC435EABB}">
      <dgm:prSet/>
      <dgm:spPr/>
      <dgm:t>
        <a:bodyPr/>
        <a:lstStyle/>
        <a:p>
          <a:endParaRPr lang="en-US"/>
        </a:p>
      </dgm:t>
    </dgm:pt>
    <dgm:pt modelId="{D85698A4-6541-47F9-99A5-786830107EBD}" type="sibTrans" cxnId="{14C88C7D-4CCF-41F6-9578-0E4BC435EABB}">
      <dgm:prSet/>
      <dgm:spPr/>
      <dgm:t>
        <a:bodyPr/>
        <a:lstStyle/>
        <a:p>
          <a:endParaRPr lang="en-US"/>
        </a:p>
      </dgm:t>
    </dgm:pt>
    <dgm:pt modelId="{485CE5D7-E574-4A4E-93F9-9571DA683A14}">
      <dgm:prSet/>
      <dgm:spPr/>
      <dgm:t>
        <a:bodyPr/>
        <a:lstStyle/>
        <a:p>
          <a:r>
            <a:rPr lang="fr-FR"/>
            <a:t>Analyse exploratoire des données</a:t>
          </a:r>
          <a:endParaRPr lang="en-US"/>
        </a:p>
      </dgm:t>
    </dgm:pt>
    <dgm:pt modelId="{C9D77356-C464-4D0A-9ACE-19AA5E211225}" type="parTrans" cxnId="{C195F1E1-DC62-4BB4-B8C9-AFD764AE5D03}">
      <dgm:prSet/>
      <dgm:spPr/>
      <dgm:t>
        <a:bodyPr/>
        <a:lstStyle/>
        <a:p>
          <a:endParaRPr lang="en-US"/>
        </a:p>
      </dgm:t>
    </dgm:pt>
    <dgm:pt modelId="{BDC40008-944F-4689-ABCD-70D76B4826CB}" type="sibTrans" cxnId="{C195F1E1-DC62-4BB4-B8C9-AFD764AE5D03}">
      <dgm:prSet/>
      <dgm:spPr/>
      <dgm:t>
        <a:bodyPr/>
        <a:lstStyle/>
        <a:p>
          <a:endParaRPr lang="en-US"/>
        </a:p>
      </dgm:t>
    </dgm:pt>
    <dgm:pt modelId="{BCFBA2A0-F1F6-40E4-99E6-E652B22DA7C0}">
      <dgm:prSet/>
      <dgm:spPr/>
      <dgm:t>
        <a:bodyPr/>
        <a:lstStyle/>
        <a:p>
          <a:r>
            <a:rPr lang="fr-FR"/>
            <a:t>Analyse univariée</a:t>
          </a:r>
          <a:endParaRPr lang="en-US"/>
        </a:p>
      </dgm:t>
    </dgm:pt>
    <dgm:pt modelId="{EB2E79F0-9E21-4252-AF54-5A42B92C9863}" type="parTrans" cxnId="{E3C87C46-9CBA-4282-AEFE-E0E6D6D5991B}">
      <dgm:prSet/>
      <dgm:spPr/>
      <dgm:t>
        <a:bodyPr/>
        <a:lstStyle/>
        <a:p>
          <a:endParaRPr lang="en-US"/>
        </a:p>
      </dgm:t>
    </dgm:pt>
    <dgm:pt modelId="{D32FDF09-69FC-4E49-BBE4-90CDD686CCCC}" type="sibTrans" cxnId="{E3C87C46-9CBA-4282-AEFE-E0E6D6D5991B}">
      <dgm:prSet/>
      <dgm:spPr/>
      <dgm:t>
        <a:bodyPr/>
        <a:lstStyle/>
        <a:p>
          <a:endParaRPr lang="en-US"/>
        </a:p>
      </dgm:t>
    </dgm:pt>
    <dgm:pt modelId="{CC5DA09F-EB7F-473B-88AE-535E5A1C35A6}">
      <dgm:prSet/>
      <dgm:spPr/>
      <dgm:t>
        <a:bodyPr/>
        <a:lstStyle/>
        <a:p>
          <a:r>
            <a:rPr lang="fr-FR"/>
            <a:t>Analyse bivariée</a:t>
          </a:r>
          <a:endParaRPr lang="en-US"/>
        </a:p>
      </dgm:t>
    </dgm:pt>
    <dgm:pt modelId="{229CD3E0-2BCA-4107-BF3F-966D8279C788}" type="parTrans" cxnId="{F2249C75-631B-4FF3-9CDC-6458D231FB67}">
      <dgm:prSet/>
      <dgm:spPr/>
      <dgm:t>
        <a:bodyPr/>
        <a:lstStyle/>
        <a:p>
          <a:endParaRPr lang="en-US"/>
        </a:p>
      </dgm:t>
    </dgm:pt>
    <dgm:pt modelId="{D85D7392-8092-4D59-B29E-F748CC528873}" type="sibTrans" cxnId="{F2249C75-631B-4FF3-9CDC-6458D231FB67}">
      <dgm:prSet/>
      <dgm:spPr/>
      <dgm:t>
        <a:bodyPr/>
        <a:lstStyle/>
        <a:p>
          <a:endParaRPr lang="en-US"/>
        </a:p>
      </dgm:t>
    </dgm:pt>
    <dgm:pt modelId="{A012D469-9EB3-4265-AB6C-6A8CB8F05430}">
      <dgm:prSet/>
      <dgm:spPr/>
      <dgm:t>
        <a:bodyPr/>
        <a:lstStyle/>
        <a:p>
          <a:r>
            <a:rPr lang="fr-FR"/>
            <a:t>Analyse en composantes principales</a:t>
          </a:r>
          <a:endParaRPr lang="en-US"/>
        </a:p>
      </dgm:t>
    </dgm:pt>
    <dgm:pt modelId="{839BD9D1-25A2-4CC1-B531-3D321EFA2541}" type="parTrans" cxnId="{1DB081C0-84C2-42DF-968A-E8091A21A974}">
      <dgm:prSet/>
      <dgm:spPr/>
      <dgm:t>
        <a:bodyPr/>
        <a:lstStyle/>
        <a:p>
          <a:endParaRPr lang="en-US"/>
        </a:p>
      </dgm:t>
    </dgm:pt>
    <dgm:pt modelId="{C26A9749-9FA1-4D91-BDE5-67C83743E47C}" type="sibTrans" cxnId="{1DB081C0-84C2-42DF-968A-E8091A21A974}">
      <dgm:prSet/>
      <dgm:spPr/>
      <dgm:t>
        <a:bodyPr/>
        <a:lstStyle/>
        <a:p>
          <a:endParaRPr lang="en-US"/>
        </a:p>
      </dgm:t>
    </dgm:pt>
    <dgm:pt modelId="{31DCC865-6C17-432B-B381-A79CDF12F4FC}">
      <dgm:prSet/>
      <dgm:spPr/>
      <dgm:t>
        <a:bodyPr/>
        <a:lstStyle/>
        <a:p>
          <a:r>
            <a:rPr lang="fr-FR"/>
            <a:t>ANOVA</a:t>
          </a:r>
          <a:endParaRPr lang="en-US"/>
        </a:p>
      </dgm:t>
    </dgm:pt>
    <dgm:pt modelId="{45AE53BB-7EDD-44BB-BFD0-BDF8B178A63F}" type="parTrans" cxnId="{A433F523-44B9-4F9B-86A3-AC8DB8C81CE9}">
      <dgm:prSet/>
      <dgm:spPr/>
      <dgm:t>
        <a:bodyPr/>
        <a:lstStyle/>
        <a:p>
          <a:endParaRPr lang="en-US"/>
        </a:p>
      </dgm:t>
    </dgm:pt>
    <dgm:pt modelId="{6288E89B-8EC3-40E4-8F3B-33CD14E9CA38}" type="sibTrans" cxnId="{A433F523-44B9-4F9B-86A3-AC8DB8C81CE9}">
      <dgm:prSet/>
      <dgm:spPr/>
      <dgm:t>
        <a:bodyPr/>
        <a:lstStyle/>
        <a:p>
          <a:endParaRPr lang="en-US"/>
        </a:p>
      </dgm:t>
    </dgm:pt>
    <dgm:pt modelId="{3CE0AC27-7C14-45CB-993F-EDDA59F84960}">
      <dgm:prSet/>
      <dgm:spPr/>
      <dgm:t>
        <a:bodyPr/>
        <a:lstStyle/>
        <a:p>
          <a:r>
            <a:rPr lang="fr-FR"/>
            <a:t>Conclusions et faisabilité</a:t>
          </a:r>
          <a:endParaRPr lang="en-US"/>
        </a:p>
      </dgm:t>
    </dgm:pt>
    <dgm:pt modelId="{641F8376-D6EB-46C4-8AF8-B7145EDD1E02}" type="parTrans" cxnId="{7B650A20-8C8A-450F-9E70-D66E2395B76F}">
      <dgm:prSet/>
      <dgm:spPr/>
      <dgm:t>
        <a:bodyPr/>
        <a:lstStyle/>
        <a:p>
          <a:endParaRPr lang="en-US"/>
        </a:p>
      </dgm:t>
    </dgm:pt>
    <dgm:pt modelId="{7476BCF1-74C9-441E-82AE-66E0E633F81D}" type="sibTrans" cxnId="{7B650A20-8C8A-450F-9E70-D66E2395B76F}">
      <dgm:prSet/>
      <dgm:spPr/>
      <dgm:t>
        <a:bodyPr/>
        <a:lstStyle/>
        <a:p>
          <a:endParaRPr lang="en-US"/>
        </a:p>
      </dgm:t>
    </dgm:pt>
    <dgm:pt modelId="{1E6DC62E-E4E3-41CE-9199-DC767CCF4794}" type="pres">
      <dgm:prSet presAssocID="{50A8D7F0-7053-4281-ADF0-6B465F61662F}" presName="linear" presStyleCnt="0">
        <dgm:presLayoutVars>
          <dgm:animLvl val="lvl"/>
          <dgm:resizeHandles val="exact"/>
        </dgm:presLayoutVars>
      </dgm:prSet>
      <dgm:spPr/>
    </dgm:pt>
    <dgm:pt modelId="{8D3BB9BA-C574-41FC-BD80-8C7D4308EFAF}" type="pres">
      <dgm:prSet presAssocID="{A3CEC385-C576-4011-9CE0-8C9ACD1191C0}" presName="parentText" presStyleLbl="node1" presStyleIdx="0" presStyleCnt="5">
        <dgm:presLayoutVars>
          <dgm:chMax val="0"/>
          <dgm:bulletEnabled val="1"/>
        </dgm:presLayoutVars>
      </dgm:prSet>
      <dgm:spPr/>
    </dgm:pt>
    <dgm:pt modelId="{D619C43A-4F3D-4380-8302-5007A701E8CC}" type="pres">
      <dgm:prSet presAssocID="{D6765E4E-F50C-4D61-B9E3-E459820B2FC1}" presName="spacer" presStyleCnt="0"/>
      <dgm:spPr/>
    </dgm:pt>
    <dgm:pt modelId="{3AC83907-BD3C-430F-95CF-088A3D456C00}" type="pres">
      <dgm:prSet presAssocID="{6D56B781-90F0-4342-AD7D-BC60A1BF9FCA}" presName="parentText" presStyleLbl="node1" presStyleIdx="1" presStyleCnt="5">
        <dgm:presLayoutVars>
          <dgm:chMax val="0"/>
          <dgm:bulletEnabled val="1"/>
        </dgm:presLayoutVars>
      </dgm:prSet>
      <dgm:spPr/>
    </dgm:pt>
    <dgm:pt modelId="{3514529C-92A5-4A61-AB22-B4CBC3B68B0C}" type="pres">
      <dgm:prSet presAssocID="{6D56B781-90F0-4342-AD7D-BC60A1BF9FCA}" presName="childText" presStyleLbl="revTx" presStyleIdx="0" presStyleCnt="3">
        <dgm:presLayoutVars>
          <dgm:bulletEnabled val="1"/>
        </dgm:presLayoutVars>
      </dgm:prSet>
      <dgm:spPr/>
    </dgm:pt>
    <dgm:pt modelId="{52AC2502-417F-4BED-A162-D32088F9100F}" type="pres">
      <dgm:prSet presAssocID="{FA4BC93A-BA47-4390-A8D8-9C1A81D84D44}" presName="parentText" presStyleLbl="node1" presStyleIdx="2" presStyleCnt="5">
        <dgm:presLayoutVars>
          <dgm:chMax val="0"/>
          <dgm:bulletEnabled val="1"/>
        </dgm:presLayoutVars>
      </dgm:prSet>
      <dgm:spPr/>
    </dgm:pt>
    <dgm:pt modelId="{340CEB8A-105F-44F0-9BCF-3E0FE148B96F}" type="pres">
      <dgm:prSet presAssocID="{FA4BC93A-BA47-4390-A8D8-9C1A81D84D44}" presName="childText" presStyleLbl="revTx" presStyleIdx="1" presStyleCnt="3">
        <dgm:presLayoutVars>
          <dgm:bulletEnabled val="1"/>
        </dgm:presLayoutVars>
      </dgm:prSet>
      <dgm:spPr/>
    </dgm:pt>
    <dgm:pt modelId="{6FEEA626-7466-4BF9-A249-3687C75DE481}" type="pres">
      <dgm:prSet presAssocID="{485CE5D7-E574-4A4E-93F9-9571DA683A14}" presName="parentText" presStyleLbl="node1" presStyleIdx="3" presStyleCnt="5">
        <dgm:presLayoutVars>
          <dgm:chMax val="0"/>
          <dgm:bulletEnabled val="1"/>
        </dgm:presLayoutVars>
      </dgm:prSet>
      <dgm:spPr/>
    </dgm:pt>
    <dgm:pt modelId="{9C2C7B34-7F4A-4DED-BBD4-CAD2307A4FA0}" type="pres">
      <dgm:prSet presAssocID="{485CE5D7-E574-4A4E-93F9-9571DA683A14}" presName="childText" presStyleLbl="revTx" presStyleIdx="2" presStyleCnt="3">
        <dgm:presLayoutVars>
          <dgm:bulletEnabled val="1"/>
        </dgm:presLayoutVars>
      </dgm:prSet>
      <dgm:spPr/>
    </dgm:pt>
    <dgm:pt modelId="{52991945-49C4-43AC-8181-411954E37719}" type="pres">
      <dgm:prSet presAssocID="{3CE0AC27-7C14-45CB-993F-EDDA59F84960}" presName="parentText" presStyleLbl="node1" presStyleIdx="4" presStyleCnt="5">
        <dgm:presLayoutVars>
          <dgm:chMax val="0"/>
          <dgm:bulletEnabled val="1"/>
        </dgm:presLayoutVars>
      </dgm:prSet>
      <dgm:spPr/>
    </dgm:pt>
  </dgm:ptLst>
  <dgm:cxnLst>
    <dgm:cxn modelId="{CBF10400-7C42-4740-8593-5A9AEB8029B2}" type="presOf" srcId="{BF068DEE-342D-4A90-939F-6074F77D72A0}" destId="{340CEB8A-105F-44F0-9BCF-3E0FE148B96F}" srcOrd="0" destOrd="6" presId="urn:microsoft.com/office/officeart/2005/8/layout/vList2"/>
    <dgm:cxn modelId="{139CBF00-4A46-4928-A9B5-4A59D3E30A96}" type="presOf" srcId="{78C64B20-3151-4F9D-A07D-EEEF6FB13E43}" destId="{340CEB8A-105F-44F0-9BCF-3E0FE148B96F}" srcOrd="0" destOrd="5" presId="urn:microsoft.com/office/officeart/2005/8/layout/vList2"/>
    <dgm:cxn modelId="{13BD1D10-7D75-4402-B5B2-53786B8F9091}" type="presOf" srcId="{7F75CC09-5802-4097-9599-BF6DEE855ABD}" destId="{3514529C-92A5-4A61-AB22-B4CBC3B68B0C}" srcOrd="0" destOrd="0" presId="urn:microsoft.com/office/officeart/2005/8/layout/vList2"/>
    <dgm:cxn modelId="{79BA9A16-9205-4363-BA5E-F6F019D8A07A}" type="presOf" srcId="{31DCC865-6C17-432B-B381-A79CDF12F4FC}" destId="{9C2C7B34-7F4A-4DED-BBD4-CAD2307A4FA0}" srcOrd="0" destOrd="3" presId="urn:microsoft.com/office/officeart/2005/8/layout/vList2"/>
    <dgm:cxn modelId="{7B650A20-8C8A-450F-9E70-D66E2395B76F}" srcId="{50A8D7F0-7053-4281-ADF0-6B465F61662F}" destId="{3CE0AC27-7C14-45CB-993F-EDDA59F84960}" srcOrd="4" destOrd="0" parTransId="{641F8376-D6EB-46C4-8AF8-B7145EDD1E02}" sibTransId="{7476BCF1-74C9-441E-82AE-66E0E633F81D}"/>
    <dgm:cxn modelId="{A433F523-44B9-4F9B-86A3-AC8DB8C81CE9}" srcId="{485CE5D7-E574-4A4E-93F9-9571DA683A14}" destId="{31DCC865-6C17-432B-B381-A79CDF12F4FC}" srcOrd="3" destOrd="0" parTransId="{45AE53BB-7EDD-44BB-BFD0-BDF8B178A63F}" sibTransId="{6288E89B-8EC3-40E4-8F3B-33CD14E9CA38}"/>
    <dgm:cxn modelId="{BAF81A24-235F-4BFA-B6A1-B952D5150AE4}" type="presOf" srcId="{FA4BC93A-BA47-4390-A8D8-9C1A81D84D44}" destId="{52AC2502-417F-4BED-A162-D32088F9100F}" srcOrd="0" destOrd="0" presId="urn:microsoft.com/office/officeart/2005/8/layout/vList2"/>
    <dgm:cxn modelId="{AEC2E229-BD6A-4F35-B76A-AD9F3158EA59}" type="presOf" srcId="{F38F7018-BFD6-462F-B3E2-8209FD7FD6B8}" destId="{340CEB8A-105F-44F0-9BCF-3E0FE148B96F}" srcOrd="0" destOrd="3" presId="urn:microsoft.com/office/officeart/2005/8/layout/vList2"/>
    <dgm:cxn modelId="{5E63DC2A-26F7-4930-862D-EEBCDCA5FA1E}" type="presOf" srcId="{6D56B781-90F0-4342-AD7D-BC60A1BF9FCA}" destId="{3AC83907-BD3C-430F-95CF-088A3D456C00}" srcOrd="0" destOrd="0" presId="urn:microsoft.com/office/officeart/2005/8/layout/vList2"/>
    <dgm:cxn modelId="{067D2035-94BF-4F72-901F-953F31FF5CEF}" type="presOf" srcId="{86728EA2-1D4B-441B-A106-C258DC3255A6}" destId="{340CEB8A-105F-44F0-9BCF-3E0FE148B96F}" srcOrd="0" destOrd="4" presId="urn:microsoft.com/office/officeart/2005/8/layout/vList2"/>
    <dgm:cxn modelId="{83D4F341-3ED2-4C33-BC82-0C0ABF904168}" srcId="{50A8D7F0-7053-4281-ADF0-6B465F61662F}" destId="{FA4BC93A-BA47-4390-A8D8-9C1A81D84D44}" srcOrd="2" destOrd="0" parTransId="{46BFD350-6762-4E46-A5CC-B7C307064A71}" sibTransId="{9E498569-3120-4332-8389-1557A731FB54}"/>
    <dgm:cxn modelId="{E3C87C46-9CBA-4282-AEFE-E0E6D6D5991B}" srcId="{485CE5D7-E574-4A4E-93F9-9571DA683A14}" destId="{BCFBA2A0-F1F6-40E4-99E6-E652B22DA7C0}" srcOrd="0" destOrd="0" parTransId="{EB2E79F0-9E21-4252-AF54-5A42B92C9863}" sibTransId="{D32FDF09-69FC-4E49-BBE4-90CDD686CCCC}"/>
    <dgm:cxn modelId="{CCA8DC6C-A46D-4F4F-9000-4CE9A820D391}" type="presOf" srcId="{A3CEC385-C576-4011-9CE0-8C9ACD1191C0}" destId="{8D3BB9BA-C574-41FC-BD80-8C7D4308EFAF}" srcOrd="0" destOrd="0" presId="urn:microsoft.com/office/officeart/2005/8/layout/vList2"/>
    <dgm:cxn modelId="{29D18B6E-30CF-4264-A9C2-613909B24625}" srcId="{6D56B781-90F0-4342-AD7D-BC60A1BF9FCA}" destId="{E4F9AFF2-3A0D-4F27-B07D-A6D5A659B634}" srcOrd="1" destOrd="0" parTransId="{1D2BA662-F202-4CF2-966C-616AC3B32ABA}" sibTransId="{9D357B45-847A-4095-AA9A-BF9F608C13F8}"/>
    <dgm:cxn modelId="{A99AF36E-5017-4919-AD91-6E3DEB27E966}" srcId="{FA4BC93A-BA47-4390-A8D8-9C1A81D84D44}" destId="{BF068DEE-342D-4A90-939F-6074F77D72A0}" srcOrd="6" destOrd="0" parTransId="{4815540F-6E26-4463-9609-0F10DD693BFA}" sibTransId="{C3B3EC43-9004-487A-B84F-55BF7A26DAEE}"/>
    <dgm:cxn modelId="{F2249C75-631B-4FF3-9CDC-6458D231FB67}" srcId="{485CE5D7-E574-4A4E-93F9-9571DA683A14}" destId="{CC5DA09F-EB7F-473B-88AE-535E5A1C35A6}" srcOrd="1" destOrd="0" parTransId="{229CD3E0-2BCA-4107-BF3F-966D8279C788}" sibTransId="{D85D7392-8092-4D59-B29E-F748CC528873}"/>
    <dgm:cxn modelId="{1B9A3677-7DF0-48E2-9F73-C243059A8CAD}" srcId="{FA4BC93A-BA47-4390-A8D8-9C1A81D84D44}" destId="{32FE3BFA-6654-47BC-84C3-0E0BEDB37709}" srcOrd="2" destOrd="0" parTransId="{58CE03B2-65DE-4F41-94C4-C76374E54D7F}" sibTransId="{D190BE59-A171-41C7-8320-97060802174B}"/>
    <dgm:cxn modelId="{14C88C7D-4CCF-41F6-9578-0E4BC435EABB}" srcId="{FA4BC93A-BA47-4390-A8D8-9C1A81D84D44}" destId="{237BE543-6C7F-45CE-A4FB-2064748DE28C}" srcOrd="7" destOrd="0" parTransId="{75A5F2A8-64BE-44B2-A6F4-91F6E0B1CBBB}" sibTransId="{D85698A4-6541-47F9-99A5-786830107EBD}"/>
    <dgm:cxn modelId="{AF683183-7D68-42E5-AF38-7387D9442DA9}" type="presOf" srcId="{50A8D7F0-7053-4281-ADF0-6B465F61662F}" destId="{1E6DC62E-E4E3-41CE-9199-DC767CCF4794}" srcOrd="0" destOrd="0" presId="urn:microsoft.com/office/officeart/2005/8/layout/vList2"/>
    <dgm:cxn modelId="{9BB02C89-135B-4C1C-AF52-A3351FB2DB9E}" type="presOf" srcId="{BCFBA2A0-F1F6-40E4-99E6-E652B22DA7C0}" destId="{9C2C7B34-7F4A-4DED-BBD4-CAD2307A4FA0}" srcOrd="0" destOrd="0" presId="urn:microsoft.com/office/officeart/2005/8/layout/vList2"/>
    <dgm:cxn modelId="{89DAE289-8997-4015-9D4F-D032250AC491}" srcId="{50A8D7F0-7053-4281-ADF0-6B465F61662F}" destId="{A3CEC385-C576-4011-9CE0-8C9ACD1191C0}" srcOrd="0" destOrd="0" parTransId="{4BC6F49E-4478-4419-B7BD-701B2FBA81A7}" sibTransId="{D6765E4E-F50C-4D61-B9E3-E459820B2FC1}"/>
    <dgm:cxn modelId="{3FD24B8E-EEE4-4CB8-BB84-5F72C785DAA0}" type="presOf" srcId="{B8FF1F4D-90FC-4F5D-99C2-1D2E0618AD87}" destId="{340CEB8A-105F-44F0-9BCF-3E0FE148B96F}" srcOrd="0" destOrd="1" presId="urn:microsoft.com/office/officeart/2005/8/layout/vList2"/>
    <dgm:cxn modelId="{33615C9A-A68B-4305-9E75-CF0B268D0AB4}" type="presOf" srcId="{E4F9AFF2-3A0D-4F27-B07D-A6D5A659B634}" destId="{3514529C-92A5-4A61-AB22-B4CBC3B68B0C}" srcOrd="0" destOrd="1" presId="urn:microsoft.com/office/officeart/2005/8/layout/vList2"/>
    <dgm:cxn modelId="{0B19D89E-A07C-42B8-B6E9-31F64E968333}" srcId="{6D56B781-90F0-4342-AD7D-BC60A1BF9FCA}" destId="{7F75CC09-5802-4097-9599-BF6DEE855ABD}" srcOrd="0" destOrd="0" parTransId="{7984B288-A442-4FDF-8FB6-D59AD8DED3B0}" sibTransId="{915918DD-B0C0-441D-8EC2-19A54B570586}"/>
    <dgm:cxn modelId="{D3592A9F-3A29-4594-86B2-45BF6EC56A2E}" srcId="{FA4BC93A-BA47-4390-A8D8-9C1A81D84D44}" destId="{B8FF1F4D-90FC-4F5D-99C2-1D2E0618AD87}" srcOrd="1" destOrd="0" parTransId="{0333DFC8-FF95-47A0-9B86-FE50BE0F8AE7}" sibTransId="{3752A4C6-DD7F-4D5D-8B51-86A4EA978188}"/>
    <dgm:cxn modelId="{C7084FA2-2D9C-4B56-9B0E-1A4AB7245203}" srcId="{FA4BC93A-BA47-4390-A8D8-9C1A81D84D44}" destId="{F38F7018-BFD6-462F-B3E2-8209FD7FD6B8}" srcOrd="3" destOrd="0" parTransId="{96545E24-1F77-47CF-BCBD-5C5971FE2579}" sibTransId="{E9258A40-56EB-4DD9-AB0C-8258417FBB0A}"/>
    <dgm:cxn modelId="{F8A283A9-7295-47AD-89C9-565692A1CF60}" type="presOf" srcId="{485CE5D7-E574-4A4E-93F9-9571DA683A14}" destId="{6FEEA626-7466-4BF9-A249-3687C75DE481}" srcOrd="0" destOrd="0" presId="urn:microsoft.com/office/officeart/2005/8/layout/vList2"/>
    <dgm:cxn modelId="{1DB081C0-84C2-42DF-968A-E8091A21A974}" srcId="{485CE5D7-E574-4A4E-93F9-9571DA683A14}" destId="{A012D469-9EB3-4265-AB6C-6A8CB8F05430}" srcOrd="2" destOrd="0" parTransId="{839BD9D1-25A2-4CC1-B531-3D321EFA2541}" sibTransId="{C26A9749-9FA1-4D91-BDE5-67C83743E47C}"/>
    <dgm:cxn modelId="{0CB16DC2-B8A7-46AE-B744-28A635A36980}" type="presOf" srcId="{3CE0AC27-7C14-45CB-993F-EDDA59F84960}" destId="{52991945-49C4-43AC-8181-411954E37719}" srcOrd="0" destOrd="0" presId="urn:microsoft.com/office/officeart/2005/8/layout/vList2"/>
    <dgm:cxn modelId="{632C13C4-E075-49DE-A7B7-755DBE46A526}" type="presOf" srcId="{237BE543-6C7F-45CE-A4FB-2064748DE28C}" destId="{340CEB8A-105F-44F0-9BCF-3E0FE148B96F}" srcOrd="0" destOrd="7" presId="urn:microsoft.com/office/officeart/2005/8/layout/vList2"/>
    <dgm:cxn modelId="{1B6B0BC6-BDD8-4A85-BF3D-66BF53171345}" type="presOf" srcId="{32FE3BFA-6654-47BC-84C3-0E0BEDB37709}" destId="{340CEB8A-105F-44F0-9BCF-3E0FE148B96F}" srcOrd="0" destOrd="2" presId="urn:microsoft.com/office/officeart/2005/8/layout/vList2"/>
    <dgm:cxn modelId="{C195F1E1-DC62-4BB4-B8C9-AFD764AE5D03}" srcId="{50A8D7F0-7053-4281-ADF0-6B465F61662F}" destId="{485CE5D7-E574-4A4E-93F9-9571DA683A14}" srcOrd="3" destOrd="0" parTransId="{C9D77356-C464-4D0A-9ACE-19AA5E211225}" sibTransId="{BDC40008-944F-4689-ABCD-70D76B4826CB}"/>
    <dgm:cxn modelId="{7F36C1E2-8FE9-463E-91B9-8B122924BDAB}" type="presOf" srcId="{6164590B-8332-4AA3-8F7D-727802BC90E6}" destId="{340CEB8A-105F-44F0-9BCF-3E0FE148B96F}" srcOrd="0" destOrd="0" presId="urn:microsoft.com/office/officeart/2005/8/layout/vList2"/>
    <dgm:cxn modelId="{B20957E6-168A-40C4-9979-CADDFF06DCF0}" srcId="{FA4BC93A-BA47-4390-A8D8-9C1A81D84D44}" destId="{6164590B-8332-4AA3-8F7D-727802BC90E6}" srcOrd="0" destOrd="0" parTransId="{04F8A6CB-09D4-40E9-8BCE-D69C3484EA42}" sibTransId="{D1DFC64F-AE94-4B63-8D78-0980AB4FBDBD}"/>
    <dgm:cxn modelId="{94FFEBE9-FEF3-4BF9-8067-0824FD97DC61}" srcId="{FA4BC93A-BA47-4390-A8D8-9C1A81D84D44}" destId="{78C64B20-3151-4F9D-A07D-EEEF6FB13E43}" srcOrd="5" destOrd="0" parTransId="{4028D556-365E-4DC7-A03A-B5C696291C91}" sibTransId="{C4303E59-6E0B-4980-8B33-ADE658CC9657}"/>
    <dgm:cxn modelId="{7EEDE2EF-0C41-4B5B-91F5-819D59277FE3}" type="presOf" srcId="{A012D469-9EB3-4265-AB6C-6A8CB8F05430}" destId="{9C2C7B34-7F4A-4DED-BBD4-CAD2307A4FA0}" srcOrd="0" destOrd="2" presId="urn:microsoft.com/office/officeart/2005/8/layout/vList2"/>
    <dgm:cxn modelId="{FEE3C6F5-B1C4-4CC7-912A-FE5DEABF00C3}" srcId="{50A8D7F0-7053-4281-ADF0-6B465F61662F}" destId="{6D56B781-90F0-4342-AD7D-BC60A1BF9FCA}" srcOrd="1" destOrd="0" parTransId="{9E76B155-9C4E-4C8E-BB26-3BBB57FD565C}" sibTransId="{2A44A521-C8D2-4624-94DE-0192C997F734}"/>
    <dgm:cxn modelId="{29C1D5F6-13A5-458F-86EF-13E92CAFA415}" srcId="{FA4BC93A-BA47-4390-A8D8-9C1A81D84D44}" destId="{86728EA2-1D4B-441B-A106-C258DC3255A6}" srcOrd="4" destOrd="0" parTransId="{8924F2C4-9FC0-4052-9055-BD6DDDA5F72E}" sibTransId="{09335B01-5477-4C47-AC80-C892E7B536ED}"/>
    <dgm:cxn modelId="{852F4EF8-8068-4366-8356-B7BFB1E2F288}" type="presOf" srcId="{CC5DA09F-EB7F-473B-88AE-535E5A1C35A6}" destId="{9C2C7B34-7F4A-4DED-BBD4-CAD2307A4FA0}" srcOrd="0" destOrd="1" presId="urn:microsoft.com/office/officeart/2005/8/layout/vList2"/>
    <dgm:cxn modelId="{A0DF7A33-EE60-47F2-9489-C6EEFD439627}" type="presParOf" srcId="{1E6DC62E-E4E3-41CE-9199-DC767CCF4794}" destId="{8D3BB9BA-C574-41FC-BD80-8C7D4308EFAF}" srcOrd="0" destOrd="0" presId="urn:microsoft.com/office/officeart/2005/8/layout/vList2"/>
    <dgm:cxn modelId="{A723FDF6-F47A-46C1-A0A8-16E6C0A5E4ED}" type="presParOf" srcId="{1E6DC62E-E4E3-41CE-9199-DC767CCF4794}" destId="{D619C43A-4F3D-4380-8302-5007A701E8CC}" srcOrd="1" destOrd="0" presId="urn:microsoft.com/office/officeart/2005/8/layout/vList2"/>
    <dgm:cxn modelId="{6293B9C0-F574-40B4-AA69-3558BAE23DDF}" type="presParOf" srcId="{1E6DC62E-E4E3-41CE-9199-DC767CCF4794}" destId="{3AC83907-BD3C-430F-95CF-088A3D456C00}" srcOrd="2" destOrd="0" presId="urn:microsoft.com/office/officeart/2005/8/layout/vList2"/>
    <dgm:cxn modelId="{53795CEB-247A-4693-9669-7AC885342959}" type="presParOf" srcId="{1E6DC62E-E4E3-41CE-9199-DC767CCF4794}" destId="{3514529C-92A5-4A61-AB22-B4CBC3B68B0C}" srcOrd="3" destOrd="0" presId="urn:microsoft.com/office/officeart/2005/8/layout/vList2"/>
    <dgm:cxn modelId="{88139565-4228-4D48-AC37-4420E5B76450}" type="presParOf" srcId="{1E6DC62E-E4E3-41CE-9199-DC767CCF4794}" destId="{52AC2502-417F-4BED-A162-D32088F9100F}" srcOrd="4" destOrd="0" presId="urn:microsoft.com/office/officeart/2005/8/layout/vList2"/>
    <dgm:cxn modelId="{2D6EDF6F-6360-4E81-A922-06F46667E799}" type="presParOf" srcId="{1E6DC62E-E4E3-41CE-9199-DC767CCF4794}" destId="{340CEB8A-105F-44F0-9BCF-3E0FE148B96F}" srcOrd="5" destOrd="0" presId="urn:microsoft.com/office/officeart/2005/8/layout/vList2"/>
    <dgm:cxn modelId="{A7BD2567-A48D-456D-ACF0-CC76C83702C9}" type="presParOf" srcId="{1E6DC62E-E4E3-41CE-9199-DC767CCF4794}" destId="{6FEEA626-7466-4BF9-A249-3687C75DE481}" srcOrd="6" destOrd="0" presId="urn:microsoft.com/office/officeart/2005/8/layout/vList2"/>
    <dgm:cxn modelId="{6736BD48-F07A-4213-951F-DF07E14F8117}" type="presParOf" srcId="{1E6DC62E-E4E3-41CE-9199-DC767CCF4794}" destId="{9C2C7B34-7F4A-4DED-BBD4-CAD2307A4FA0}" srcOrd="7" destOrd="0" presId="urn:microsoft.com/office/officeart/2005/8/layout/vList2"/>
    <dgm:cxn modelId="{B9CB4AC3-AD36-47F3-9A8B-CBB55D375EE3}" type="presParOf" srcId="{1E6DC62E-E4E3-41CE-9199-DC767CCF4794}" destId="{52991945-49C4-43AC-8181-411954E3771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BB9BA-C574-41FC-BD80-8C7D4308EFAF}">
      <dsp:nvSpPr>
        <dsp:cNvPr id="0" name=""/>
        <dsp:cNvSpPr/>
      </dsp:nvSpPr>
      <dsp:spPr>
        <a:xfrm>
          <a:off x="0" y="18193"/>
          <a:ext cx="6832212" cy="40774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Sommaire</a:t>
          </a:r>
          <a:endParaRPr lang="en-US" sz="1700" kern="1200"/>
        </a:p>
      </dsp:txBody>
      <dsp:txXfrm>
        <a:off x="19904" y="38097"/>
        <a:ext cx="6792404" cy="367937"/>
      </dsp:txXfrm>
    </dsp:sp>
    <dsp:sp modelId="{3AC83907-BD3C-430F-95CF-088A3D456C00}">
      <dsp:nvSpPr>
        <dsp:cNvPr id="0" name=""/>
        <dsp:cNvSpPr/>
      </dsp:nvSpPr>
      <dsp:spPr>
        <a:xfrm>
          <a:off x="0" y="474898"/>
          <a:ext cx="6832212" cy="407745"/>
        </a:xfrm>
        <a:prstGeom prst="roundRect">
          <a:avLst/>
        </a:prstGeom>
        <a:gradFill rotWithShape="0">
          <a:gsLst>
            <a:gs pos="0">
              <a:schemeClr val="accent2">
                <a:hueOff val="113291"/>
                <a:satOff val="-11998"/>
                <a:lumOff val="-294"/>
                <a:alphaOff val="0"/>
                <a:tint val="96000"/>
                <a:lumMod val="104000"/>
              </a:schemeClr>
            </a:gs>
            <a:gs pos="100000">
              <a:schemeClr val="accent2">
                <a:hueOff val="113291"/>
                <a:satOff val="-11998"/>
                <a:lumOff val="-29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Présentation de l’idée d’application</a:t>
          </a:r>
          <a:endParaRPr lang="en-US" sz="1700" kern="1200"/>
        </a:p>
      </dsp:txBody>
      <dsp:txXfrm>
        <a:off x="19904" y="494802"/>
        <a:ext cx="6792404" cy="367937"/>
      </dsp:txXfrm>
    </dsp:sp>
    <dsp:sp modelId="{3514529C-92A5-4A61-AB22-B4CBC3B68B0C}">
      <dsp:nvSpPr>
        <dsp:cNvPr id="0" name=""/>
        <dsp:cNvSpPr/>
      </dsp:nvSpPr>
      <dsp:spPr>
        <a:xfrm>
          <a:off x="0" y="882643"/>
          <a:ext cx="6832212"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fr-FR" sz="1300" kern="1200"/>
            <a:t>Rappel de l’appel à projet</a:t>
          </a:r>
          <a:endParaRPr lang="en-US" sz="1300" kern="1200"/>
        </a:p>
        <a:p>
          <a:pPr marL="114300" lvl="1" indent="-114300" algn="l" defTabSz="577850">
            <a:lnSpc>
              <a:spcPct val="90000"/>
            </a:lnSpc>
            <a:spcBef>
              <a:spcPct val="0"/>
            </a:spcBef>
            <a:spcAft>
              <a:spcPct val="20000"/>
            </a:spcAft>
            <a:buChar char="•"/>
          </a:pPr>
          <a:r>
            <a:rPr lang="fr-FR" sz="1300" kern="1200"/>
            <a:t>Application Glyc&amp;Me</a:t>
          </a:r>
          <a:endParaRPr lang="en-US" sz="1300" kern="1200"/>
        </a:p>
      </dsp:txBody>
      <dsp:txXfrm>
        <a:off x="0" y="882643"/>
        <a:ext cx="6832212" cy="448672"/>
      </dsp:txXfrm>
    </dsp:sp>
    <dsp:sp modelId="{52AC2502-417F-4BED-A162-D32088F9100F}">
      <dsp:nvSpPr>
        <dsp:cNvPr id="0" name=""/>
        <dsp:cNvSpPr/>
      </dsp:nvSpPr>
      <dsp:spPr>
        <a:xfrm>
          <a:off x="0" y="1331315"/>
          <a:ext cx="6832212" cy="407745"/>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Nettoyage du jeu de données</a:t>
          </a:r>
          <a:endParaRPr lang="en-US" sz="1700" kern="1200"/>
        </a:p>
      </dsp:txBody>
      <dsp:txXfrm>
        <a:off x="19904" y="1351219"/>
        <a:ext cx="6792404" cy="367937"/>
      </dsp:txXfrm>
    </dsp:sp>
    <dsp:sp modelId="{340CEB8A-105F-44F0-9BCF-3E0FE148B96F}">
      <dsp:nvSpPr>
        <dsp:cNvPr id="0" name=""/>
        <dsp:cNvSpPr/>
      </dsp:nvSpPr>
      <dsp:spPr>
        <a:xfrm>
          <a:off x="0" y="1739060"/>
          <a:ext cx="6832212" cy="1794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fr-FR" sz="1300" kern="1200"/>
            <a:t>Présentation du jeu de données</a:t>
          </a:r>
          <a:endParaRPr lang="en-US" sz="1300" kern="1200"/>
        </a:p>
        <a:p>
          <a:pPr marL="114300" lvl="1" indent="-114300" algn="l" defTabSz="577850">
            <a:lnSpc>
              <a:spcPct val="90000"/>
            </a:lnSpc>
            <a:spcBef>
              <a:spcPct val="0"/>
            </a:spcBef>
            <a:spcAft>
              <a:spcPct val="20000"/>
            </a:spcAft>
            <a:buChar char="•"/>
          </a:pPr>
          <a:r>
            <a:rPr lang="fr-FR" sz="1300" kern="1200"/>
            <a:t>Sélection des variables</a:t>
          </a:r>
          <a:endParaRPr lang="en-US" sz="1300" kern="1200"/>
        </a:p>
        <a:p>
          <a:pPr marL="114300" lvl="1" indent="-114300" algn="l" defTabSz="577850">
            <a:lnSpc>
              <a:spcPct val="90000"/>
            </a:lnSpc>
            <a:spcBef>
              <a:spcPct val="0"/>
            </a:spcBef>
            <a:spcAft>
              <a:spcPct val="20000"/>
            </a:spcAft>
            <a:buChar char="•"/>
          </a:pPr>
          <a:r>
            <a:rPr lang="fr-FR" sz="1300" kern="1200"/>
            <a:t>Traitement des valeurs aberrantes</a:t>
          </a:r>
          <a:endParaRPr lang="en-US" sz="1300" kern="1200"/>
        </a:p>
        <a:p>
          <a:pPr marL="114300" lvl="1" indent="-114300" algn="l" defTabSz="577850">
            <a:lnSpc>
              <a:spcPct val="90000"/>
            </a:lnSpc>
            <a:spcBef>
              <a:spcPct val="0"/>
            </a:spcBef>
            <a:spcAft>
              <a:spcPct val="20000"/>
            </a:spcAft>
            <a:buChar char="•"/>
          </a:pPr>
          <a:r>
            <a:rPr lang="fr-FR" sz="1300" kern="1200"/>
            <a:t>Traitement des doublons</a:t>
          </a:r>
          <a:endParaRPr lang="en-US" sz="1300" kern="1200"/>
        </a:p>
        <a:p>
          <a:pPr marL="114300" lvl="1" indent="-114300" algn="l" defTabSz="577850">
            <a:lnSpc>
              <a:spcPct val="90000"/>
            </a:lnSpc>
            <a:spcBef>
              <a:spcPct val="0"/>
            </a:spcBef>
            <a:spcAft>
              <a:spcPct val="20000"/>
            </a:spcAft>
            <a:buChar char="•"/>
          </a:pPr>
          <a:r>
            <a:rPr lang="fr-FR" sz="1300" kern="1200"/>
            <a:t>Suppression de certains individus</a:t>
          </a:r>
          <a:endParaRPr lang="en-US" sz="1300" kern="1200"/>
        </a:p>
        <a:p>
          <a:pPr marL="114300" lvl="1" indent="-114300" algn="l" defTabSz="577850">
            <a:lnSpc>
              <a:spcPct val="90000"/>
            </a:lnSpc>
            <a:spcBef>
              <a:spcPct val="0"/>
            </a:spcBef>
            <a:spcAft>
              <a:spcPct val="20000"/>
            </a:spcAft>
            <a:buChar char="•"/>
          </a:pPr>
          <a:r>
            <a:rPr lang="fr-FR" sz="1300" kern="1200"/>
            <a:t>Sélection des variables supplémentaires</a:t>
          </a:r>
          <a:endParaRPr lang="en-US" sz="1300" kern="1200"/>
        </a:p>
        <a:p>
          <a:pPr marL="114300" lvl="1" indent="-114300" algn="l" defTabSz="577850">
            <a:lnSpc>
              <a:spcPct val="90000"/>
            </a:lnSpc>
            <a:spcBef>
              <a:spcPct val="0"/>
            </a:spcBef>
            <a:spcAft>
              <a:spcPct val="20000"/>
            </a:spcAft>
            <a:buChar char="•"/>
          </a:pPr>
          <a:r>
            <a:rPr lang="fr-FR" sz="1300" kern="1200"/>
            <a:t>Traitement des valeurs manquantes</a:t>
          </a:r>
          <a:endParaRPr lang="en-US" sz="1300" kern="1200"/>
        </a:p>
        <a:p>
          <a:pPr marL="114300" lvl="1" indent="-114300" algn="l" defTabSz="577850">
            <a:lnSpc>
              <a:spcPct val="90000"/>
            </a:lnSpc>
            <a:spcBef>
              <a:spcPct val="0"/>
            </a:spcBef>
            <a:spcAft>
              <a:spcPct val="20000"/>
            </a:spcAft>
            <a:buChar char="•"/>
          </a:pPr>
          <a:r>
            <a:rPr lang="fr-FR" sz="1300" kern="1200"/>
            <a:t>Aller plus loin </a:t>
          </a:r>
          <a:endParaRPr lang="en-US" sz="1300" kern="1200"/>
        </a:p>
      </dsp:txBody>
      <dsp:txXfrm>
        <a:off x="0" y="1739060"/>
        <a:ext cx="6832212" cy="1794690"/>
      </dsp:txXfrm>
    </dsp:sp>
    <dsp:sp modelId="{6FEEA626-7466-4BF9-A249-3687C75DE481}">
      <dsp:nvSpPr>
        <dsp:cNvPr id="0" name=""/>
        <dsp:cNvSpPr/>
      </dsp:nvSpPr>
      <dsp:spPr>
        <a:xfrm>
          <a:off x="0" y="3533750"/>
          <a:ext cx="6832212" cy="407745"/>
        </a:xfrm>
        <a:prstGeom prst="roundRect">
          <a:avLst/>
        </a:prstGeom>
        <a:gradFill rotWithShape="0">
          <a:gsLst>
            <a:gs pos="0">
              <a:schemeClr val="accent2">
                <a:hueOff val="339874"/>
                <a:satOff val="-35995"/>
                <a:lumOff val="-882"/>
                <a:alphaOff val="0"/>
                <a:tint val="96000"/>
                <a:lumMod val="104000"/>
              </a:schemeClr>
            </a:gs>
            <a:gs pos="100000">
              <a:schemeClr val="accent2">
                <a:hueOff val="339874"/>
                <a:satOff val="-35995"/>
                <a:lumOff val="-88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Analyse exploratoire des données</a:t>
          </a:r>
          <a:endParaRPr lang="en-US" sz="1700" kern="1200"/>
        </a:p>
      </dsp:txBody>
      <dsp:txXfrm>
        <a:off x="19904" y="3553654"/>
        <a:ext cx="6792404" cy="367937"/>
      </dsp:txXfrm>
    </dsp:sp>
    <dsp:sp modelId="{9C2C7B34-7F4A-4DED-BBD4-CAD2307A4FA0}">
      <dsp:nvSpPr>
        <dsp:cNvPr id="0" name=""/>
        <dsp:cNvSpPr/>
      </dsp:nvSpPr>
      <dsp:spPr>
        <a:xfrm>
          <a:off x="0" y="3941495"/>
          <a:ext cx="6832212" cy="897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fr-FR" sz="1300" kern="1200"/>
            <a:t>Analyse univariée</a:t>
          </a:r>
          <a:endParaRPr lang="en-US" sz="1300" kern="1200"/>
        </a:p>
        <a:p>
          <a:pPr marL="114300" lvl="1" indent="-114300" algn="l" defTabSz="577850">
            <a:lnSpc>
              <a:spcPct val="90000"/>
            </a:lnSpc>
            <a:spcBef>
              <a:spcPct val="0"/>
            </a:spcBef>
            <a:spcAft>
              <a:spcPct val="20000"/>
            </a:spcAft>
            <a:buChar char="•"/>
          </a:pPr>
          <a:r>
            <a:rPr lang="fr-FR" sz="1300" kern="1200"/>
            <a:t>Analyse bivariée</a:t>
          </a:r>
          <a:endParaRPr lang="en-US" sz="1300" kern="1200"/>
        </a:p>
        <a:p>
          <a:pPr marL="114300" lvl="1" indent="-114300" algn="l" defTabSz="577850">
            <a:lnSpc>
              <a:spcPct val="90000"/>
            </a:lnSpc>
            <a:spcBef>
              <a:spcPct val="0"/>
            </a:spcBef>
            <a:spcAft>
              <a:spcPct val="20000"/>
            </a:spcAft>
            <a:buChar char="•"/>
          </a:pPr>
          <a:r>
            <a:rPr lang="fr-FR" sz="1300" kern="1200"/>
            <a:t>Analyse en composantes principales</a:t>
          </a:r>
          <a:endParaRPr lang="en-US" sz="1300" kern="1200"/>
        </a:p>
        <a:p>
          <a:pPr marL="114300" lvl="1" indent="-114300" algn="l" defTabSz="577850">
            <a:lnSpc>
              <a:spcPct val="90000"/>
            </a:lnSpc>
            <a:spcBef>
              <a:spcPct val="0"/>
            </a:spcBef>
            <a:spcAft>
              <a:spcPct val="20000"/>
            </a:spcAft>
            <a:buChar char="•"/>
          </a:pPr>
          <a:r>
            <a:rPr lang="fr-FR" sz="1300" kern="1200"/>
            <a:t>ANOVA</a:t>
          </a:r>
          <a:endParaRPr lang="en-US" sz="1300" kern="1200"/>
        </a:p>
      </dsp:txBody>
      <dsp:txXfrm>
        <a:off x="0" y="3941495"/>
        <a:ext cx="6832212" cy="897345"/>
      </dsp:txXfrm>
    </dsp:sp>
    <dsp:sp modelId="{52991945-49C4-43AC-8181-411954E37719}">
      <dsp:nvSpPr>
        <dsp:cNvPr id="0" name=""/>
        <dsp:cNvSpPr/>
      </dsp:nvSpPr>
      <dsp:spPr>
        <a:xfrm>
          <a:off x="0" y="4838840"/>
          <a:ext cx="6832212" cy="407745"/>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Conclusions et faisabilité</a:t>
          </a:r>
          <a:endParaRPr lang="en-US" sz="1700" kern="1200"/>
        </a:p>
      </dsp:txBody>
      <dsp:txXfrm>
        <a:off x="19904" y="4858744"/>
        <a:ext cx="6792404"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AC4EC-880E-4EB5-A5A1-43C3FC043595}" type="datetimeFigureOut">
              <a:rPr lang="fr-FR" smtClean="0"/>
              <a:t>24/07/2022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663CC-0809-4E0C-B377-F526388F0096}" type="slidenum">
              <a:rPr lang="fr-FR" smtClean="0"/>
              <a:t>‹N°›</a:t>
            </a:fld>
            <a:endParaRPr lang="fr-FR"/>
          </a:p>
        </p:txBody>
      </p:sp>
    </p:spTree>
    <p:extLst>
      <p:ext uri="{BB962C8B-B14F-4D97-AF65-F5344CB8AC3E}">
        <p14:creationId xmlns:p14="http://schemas.microsoft.com/office/powerpoint/2010/main" val="12773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27</a:t>
            </a:fld>
            <a:endParaRPr lang="fr-FR"/>
          </a:p>
        </p:txBody>
      </p:sp>
    </p:spTree>
    <p:extLst>
      <p:ext uri="{BB962C8B-B14F-4D97-AF65-F5344CB8AC3E}">
        <p14:creationId xmlns:p14="http://schemas.microsoft.com/office/powerpoint/2010/main" val="270349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un bloc avec les fonctions (</a:t>
            </a:r>
            <a:r>
              <a:rPr lang="fr-FR" dirty="0" err="1"/>
              <a:t>qte_min</a:t>
            </a:r>
            <a:r>
              <a:rPr lang="fr-FR" dirty="0"/>
              <a:t> et max) avec les inputs et les outputs – meilleur visibilité</a:t>
            </a:r>
          </a:p>
        </p:txBody>
      </p:sp>
      <p:sp>
        <p:nvSpPr>
          <p:cNvPr id="4" name="Espace réservé du numéro de diapositive 3"/>
          <p:cNvSpPr>
            <a:spLocks noGrp="1"/>
          </p:cNvSpPr>
          <p:nvPr>
            <p:ph type="sldNum" sz="quarter" idx="5"/>
          </p:nvPr>
        </p:nvSpPr>
        <p:spPr/>
        <p:txBody>
          <a:bodyPr/>
          <a:lstStyle/>
          <a:p>
            <a:fld id="{F95663CC-0809-4E0C-B377-F526388F0096}" type="slidenum">
              <a:rPr lang="fr-FR" smtClean="0"/>
              <a:t>41</a:t>
            </a:fld>
            <a:endParaRPr lang="fr-FR"/>
          </a:p>
        </p:txBody>
      </p:sp>
    </p:spTree>
    <p:extLst>
      <p:ext uri="{BB962C8B-B14F-4D97-AF65-F5344CB8AC3E}">
        <p14:creationId xmlns:p14="http://schemas.microsoft.com/office/powerpoint/2010/main" val="129447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19055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25698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0252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641070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7395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1504579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69274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2993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78615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AF85C95-9A2C-4765-A572-44B35700564C}" type="datetimeFigureOut">
              <a:rPr lang="fr-FR" smtClean="0"/>
              <a:t>24/07/2022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7896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28816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AF85C95-9A2C-4765-A572-44B35700564C}" type="datetimeFigureOut">
              <a:rPr lang="fr-FR" smtClean="0"/>
              <a:t>24/07/2022</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258611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AF85C95-9A2C-4765-A572-44B35700564C}" type="datetimeFigureOut">
              <a:rPr lang="fr-FR" smtClean="0"/>
              <a:t>24/07/2022</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59087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85C95-9A2C-4765-A572-44B35700564C}" type="datetimeFigureOut">
              <a:rPr lang="fr-FR" smtClean="0"/>
              <a:t>24/07/2022</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717611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232870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AF85C95-9A2C-4765-A572-44B35700564C}" type="datetimeFigureOut">
              <a:rPr lang="fr-FR" smtClean="0"/>
              <a:t>24/07/2022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D38D1E4-1943-418C-9F29-9DC83C1A011B}" type="slidenum">
              <a:rPr lang="fr-FR" smtClean="0"/>
              <a:t>‹N°›</a:t>
            </a:fld>
            <a:endParaRPr lang="fr-FR"/>
          </a:p>
        </p:txBody>
      </p:sp>
    </p:spTree>
    <p:extLst>
      <p:ext uri="{BB962C8B-B14F-4D97-AF65-F5344CB8AC3E}">
        <p14:creationId xmlns:p14="http://schemas.microsoft.com/office/powerpoint/2010/main" val="382962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AF85C95-9A2C-4765-A572-44B35700564C}" type="datetimeFigureOut">
              <a:rPr lang="fr-FR" smtClean="0"/>
              <a:t>24/07/2022</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D38D1E4-1943-418C-9F29-9DC83C1A011B}" type="slidenum">
              <a:rPr lang="fr-FR" smtClean="0"/>
              <a:t>‹N°›</a:t>
            </a:fld>
            <a:endParaRPr lang="fr-FR"/>
          </a:p>
        </p:txBody>
      </p:sp>
    </p:spTree>
    <p:extLst>
      <p:ext uri="{BB962C8B-B14F-4D97-AF65-F5344CB8AC3E}">
        <p14:creationId xmlns:p14="http://schemas.microsoft.com/office/powerpoint/2010/main" val="2360318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62AABC-EBA4-FF48-8280-4A041DA70705}"/>
              </a:ext>
            </a:extLst>
          </p:cNvPr>
          <p:cNvSpPr>
            <a:spLocks noGrp="1"/>
          </p:cNvSpPr>
          <p:nvPr>
            <p:ph type="ctrTitle"/>
          </p:nvPr>
        </p:nvSpPr>
        <p:spPr>
          <a:xfrm>
            <a:off x="5618969" y="804335"/>
            <a:ext cx="5768697" cy="5249332"/>
          </a:xfrm>
        </p:spPr>
        <p:txBody>
          <a:bodyPr anchor="ctr">
            <a:normAutofit/>
          </a:bodyPr>
          <a:lstStyle/>
          <a:p>
            <a:r>
              <a:rPr lang="fr-FR">
                <a:solidFill>
                  <a:schemeClr val="tx1"/>
                </a:solidFill>
              </a:rPr>
              <a:t>Concevez une application au service de la santé publique</a:t>
            </a:r>
          </a:p>
        </p:txBody>
      </p:sp>
      <p:sp>
        <p:nvSpPr>
          <p:cNvPr id="3" name="Sous-titre 2">
            <a:extLst>
              <a:ext uri="{FF2B5EF4-FFF2-40B4-BE49-F238E27FC236}">
                <a16:creationId xmlns:a16="http://schemas.microsoft.com/office/drawing/2014/main" id="{DB77A966-B5B6-CE31-E3DD-076776C89D7E}"/>
              </a:ext>
            </a:extLst>
          </p:cNvPr>
          <p:cNvSpPr>
            <a:spLocks noGrp="1"/>
          </p:cNvSpPr>
          <p:nvPr>
            <p:ph type="subTitle" idx="1"/>
          </p:nvPr>
        </p:nvSpPr>
        <p:spPr>
          <a:xfrm>
            <a:off x="1098035" y="804334"/>
            <a:ext cx="3348069" cy="5249332"/>
          </a:xfrm>
        </p:spPr>
        <p:txBody>
          <a:bodyPr anchor="ctr">
            <a:normAutofit/>
          </a:bodyPr>
          <a:lstStyle/>
          <a:p>
            <a:pPr algn="r"/>
            <a:r>
              <a:rPr lang="fr-FR">
                <a:solidFill>
                  <a:schemeClr val="tx1"/>
                </a:solidFill>
              </a:rPr>
              <a:t>OpenClassrooms – Parcours Data Scientist – Projet 3</a:t>
            </a:r>
          </a:p>
          <a:p>
            <a:pPr algn="r"/>
            <a:endParaRPr lang="fr-FR">
              <a:solidFill>
                <a:schemeClr val="tx1"/>
              </a:solidFill>
            </a:endParaRPr>
          </a:p>
          <a:p>
            <a:pPr algn="r"/>
            <a:r>
              <a:rPr lang="fr-FR">
                <a:solidFill>
                  <a:schemeClr val="tx1"/>
                </a:solidFill>
              </a:rPr>
              <a:t>Younes EL RHAZALI </a:t>
            </a:r>
          </a:p>
        </p:txBody>
      </p:sp>
    </p:spTree>
    <p:extLst>
      <p:ext uri="{BB962C8B-B14F-4D97-AF65-F5344CB8AC3E}">
        <p14:creationId xmlns:p14="http://schemas.microsoft.com/office/powerpoint/2010/main" val="325759438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40156" y="589046"/>
            <a:ext cx="8911687" cy="1280890"/>
          </a:xfrm>
        </p:spPr>
        <p:txBody>
          <a:bodyPr/>
          <a:lstStyle/>
          <a:p>
            <a:r>
              <a:rPr lang="fr-FR" dirty="0"/>
              <a:t>2- Conservation de certaines variables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478191" y="1413190"/>
            <a:ext cx="5933900" cy="609994"/>
          </a:xfrm>
        </p:spPr>
        <p:txBody>
          <a:bodyPr>
            <a:normAutofit lnSpcReduction="10000"/>
          </a:bodyPr>
          <a:lstStyle/>
          <a:p>
            <a:r>
              <a:rPr lang="fr-FR" dirty="0"/>
              <a:t>Variables liés aux graisses contenus dans les produits :</a:t>
            </a:r>
          </a:p>
        </p:txBody>
      </p:sp>
      <p:pic>
        <p:nvPicPr>
          <p:cNvPr id="4" name="Image 3">
            <a:extLst>
              <a:ext uri="{FF2B5EF4-FFF2-40B4-BE49-F238E27FC236}">
                <a16:creationId xmlns:a16="http://schemas.microsoft.com/office/drawing/2014/main" id="{7AF0E0AA-5888-4133-C8A7-74B99280C2C3}"/>
              </a:ext>
            </a:extLst>
          </p:cNvPr>
          <p:cNvPicPr>
            <a:picLocks noChangeAspect="1"/>
          </p:cNvPicPr>
          <p:nvPr/>
        </p:nvPicPr>
        <p:blipFill>
          <a:blip r:embed="rId2"/>
          <a:stretch>
            <a:fillRect/>
          </a:stretch>
        </p:blipFill>
        <p:spPr>
          <a:xfrm>
            <a:off x="619800" y="2104424"/>
            <a:ext cx="5129876" cy="1485807"/>
          </a:xfrm>
          <a:prstGeom prst="rect">
            <a:avLst/>
          </a:prstGeom>
        </p:spPr>
      </p:pic>
      <p:pic>
        <p:nvPicPr>
          <p:cNvPr id="6" name="Image 5">
            <a:extLst>
              <a:ext uri="{FF2B5EF4-FFF2-40B4-BE49-F238E27FC236}">
                <a16:creationId xmlns:a16="http://schemas.microsoft.com/office/drawing/2014/main" id="{B55FA0C8-ADF0-F668-9A73-61C30FA08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13" y="4452552"/>
            <a:ext cx="5413099" cy="2016872"/>
          </a:xfrm>
          <a:prstGeom prst="rect">
            <a:avLst/>
          </a:prstGeom>
        </p:spPr>
      </p:pic>
      <p:sp>
        <p:nvSpPr>
          <p:cNvPr id="9" name="Espace réservé du contenu 7">
            <a:extLst>
              <a:ext uri="{FF2B5EF4-FFF2-40B4-BE49-F238E27FC236}">
                <a16:creationId xmlns:a16="http://schemas.microsoft.com/office/drawing/2014/main" id="{86749CE4-A2A3-8EAA-1978-9AD9FA2D1282}"/>
              </a:ext>
            </a:extLst>
          </p:cNvPr>
          <p:cNvSpPr txBox="1">
            <a:spLocks/>
          </p:cNvSpPr>
          <p:nvPr/>
        </p:nvSpPr>
        <p:spPr>
          <a:xfrm>
            <a:off x="478189" y="3827686"/>
            <a:ext cx="5413099" cy="60999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Comparaison entre les graisses et la variable fat_100g:</a:t>
            </a:r>
          </a:p>
        </p:txBody>
      </p:sp>
      <p:sp>
        <p:nvSpPr>
          <p:cNvPr id="10" name="Espace réservé du contenu 7">
            <a:extLst>
              <a:ext uri="{FF2B5EF4-FFF2-40B4-BE49-F238E27FC236}">
                <a16:creationId xmlns:a16="http://schemas.microsoft.com/office/drawing/2014/main" id="{A1FC6A61-1B80-3B31-4A17-84ADF10705B2}"/>
              </a:ext>
            </a:extLst>
          </p:cNvPr>
          <p:cNvSpPr txBox="1">
            <a:spLocks/>
          </p:cNvSpPr>
          <p:nvPr/>
        </p:nvSpPr>
        <p:spPr>
          <a:xfrm>
            <a:off x="6258100" y="1413190"/>
            <a:ext cx="5933900" cy="60999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Variables liés aux sucres contenus dans les produits :</a:t>
            </a:r>
          </a:p>
        </p:txBody>
      </p:sp>
      <p:pic>
        <p:nvPicPr>
          <p:cNvPr id="11" name="Image 10">
            <a:extLst>
              <a:ext uri="{FF2B5EF4-FFF2-40B4-BE49-F238E27FC236}">
                <a16:creationId xmlns:a16="http://schemas.microsoft.com/office/drawing/2014/main" id="{9AFF84A1-E84E-94A1-E1A7-2E1243A344C8}"/>
              </a:ext>
            </a:extLst>
          </p:cNvPr>
          <p:cNvPicPr>
            <a:picLocks noChangeAspect="1"/>
          </p:cNvPicPr>
          <p:nvPr/>
        </p:nvPicPr>
        <p:blipFill>
          <a:blip r:embed="rId4"/>
          <a:stretch>
            <a:fillRect/>
          </a:stretch>
        </p:blipFill>
        <p:spPr>
          <a:xfrm>
            <a:off x="6600906" y="2103888"/>
            <a:ext cx="4657209" cy="1486343"/>
          </a:xfrm>
          <a:prstGeom prst="rect">
            <a:avLst/>
          </a:prstGeom>
        </p:spPr>
      </p:pic>
      <p:sp>
        <p:nvSpPr>
          <p:cNvPr id="12" name="Espace réservé du contenu 7">
            <a:extLst>
              <a:ext uri="{FF2B5EF4-FFF2-40B4-BE49-F238E27FC236}">
                <a16:creationId xmlns:a16="http://schemas.microsoft.com/office/drawing/2014/main" id="{6AFDB374-6EAC-8E73-0243-1932580C2D65}"/>
              </a:ext>
            </a:extLst>
          </p:cNvPr>
          <p:cNvSpPr txBox="1">
            <a:spLocks/>
          </p:cNvSpPr>
          <p:nvPr/>
        </p:nvSpPr>
        <p:spPr>
          <a:xfrm>
            <a:off x="6258100" y="3827686"/>
            <a:ext cx="5413099" cy="60999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Comparaison entre les sucres individuels et la variable sugars_100g :</a:t>
            </a:r>
          </a:p>
        </p:txBody>
      </p:sp>
      <p:pic>
        <p:nvPicPr>
          <p:cNvPr id="5" name="Image 4">
            <a:extLst>
              <a:ext uri="{FF2B5EF4-FFF2-40B4-BE49-F238E27FC236}">
                <a16:creationId xmlns:a16="http://schemas.microsoft.com/office/drawing/2014/main" id="{43BEF1B6-03D6-2243-A3CF-C361878AA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100" y="4437680"/>
            <a:ext cx="5729188" cy="2031744"/>
          </a:xfrm>
          <a:prstGeom prst="rect">
            <a:avLst/>
          </a:prstGeom>
        </p:spPr>
      </p:pic>
    </p:spTree>
    <p:extLst>
      <p:ext uri="{BB962C8B-B14F-4D97-AF65-F5344CB8AC3E}">
        <p14:creationId xmlns:p14="http://schemas.microsoft.com/office/powerpoint/2010/main" val="1659122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2592925" y="437297"/>
            <a:ext cx="8911687" cy="1280890"/>
          </a:xfrm>
        </p:spPr>
        <p:txBody>
          <a:bodyPr/>
          <a:lstStyle/>
          <a:p>
            <a:r>
              <a:rPr lang="fr-FR" dirty="0"/>
              <a:t>3- Traitement des valeurs aberrantes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640295" y="1446511"/>
            <a:ext cx="8915400" cy="496382"/>
          </a:xfrm>
        </p:spPr>
        <p:txBody>
          <a:bodyPr/>
          <a:lstStyle/>
          <a:p>
            <a:r>
              <a:rPr lang="fr-FR" dirty="0"/>
              <a:t>Energie pour 100g : Lipides – 9 kcal/g – 3665 </a:t>
            </a:r>
            <a:r>
              <a:rPr lang="fr-FR" dirty="0" err="1"/>
              <a:t>kj</a:t>
            </a:r>
            <a:r>
              <a:rPr lang="fr-FR" dirty="0"/>
              <a:t> pour 100g</a:t>
            </a:r>
          </a:p>
          <a:p>
            <a:pPr marL="0" indent="0">
              <a:buNone/>
            </a:pPr>
            <a:endParaRPr lang="fr-FR" dirty="0"/>
          </a:p>
        </p:txBody>
      </p:sp>
      <p:pic>
        <p:nvPicPr>
          <p:cNvPr id="4" name="Image 3">
            <a:extLst>
              <a:ext uri="{FF2B5EF4-FFF2-40B4-BE49-F238E27FC236}">
                <a16:creationId xmlns:a16="http://schemas.microsoft.com/office/drawing/2014/main" id="{A56975F3-69E0-B57B-5111-185B40307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632" y="3980159"/>
            <a:ext cx="4108532" cy="2321971"/>
          </a:xfrm>
          <a:prstGeom prst="rect">
            <a:avLst/>
          </a:prstGeom>
        </p:spPr>
      </p:pic>
      <p:pic>
        <p:nvPicPr>
          <p:cNvPr id="6" name="Image 5">
            <a:extLst>
              <a:ext uri="{FF2B5EF4-FFF2-40B4-BE49-F238E27FC236}">
                <a16:creationId xmlns:a16="http://schemas.microsoft.com/office/drawing/2014/main" id="{CE94E783-3394-C4E6-C8A2-BFFE1686A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111" y="3997722"/>
            <a:ext cx="3861783" cy="2166012"/>
          </a:xfrm>
          <a:prstGeom prst="rect">
            <a:avLst/>
          </a:prstGeom>
        </p:spPr>
      </p:pic>
      <p:pic>
        <p:nvPicPr>
          <p:cNvPr id="9" name="Image 8">
            <a:extLst>
              <a:ext uri="{FF2B5EF4-FFF2-40B4-BE49-F238E27FC236}">
                <a16:creationId xmlns:a16="http://schemas.microsoft.com/office/drawing/2014/main" id="{DB48670B-37D9-22B2-44CA-9371E7A6E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946" y="2015232"/>
            <a:ext cx="4240649" cy="1413768"/>
          </a:xfrm>
          <a:prstGeom prst="rect">
            <a:avLst/>
          </a:prstGeom>
        </p:spPr>
      </p:pic>
      <p:pic>
        <p:nvPicPr>
          <p:cNvPr id="5" name="Image 4">
            <a:extLst>
              <a:ext uri="{FF2B5EF4-FFF2-40B4-BE49-F238E27FC236}">
                <a16:creationId xmlns:a16="http://schemas.microsoft.com/office/drawing/2014/main" id="{2D338D76-5432-6ED1-353E-EDAEDE0E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022" y="2015232"/>
            <a:ext cx="5106133" cy="1413768"/>
          </a:xfrm>
          <a:prstGeom prst="rect">
            <a:avLst/>
          </a:prstGeom>
        </p:spPr>
      </p:pic>
      <p:sp>
        <p:nvSpPr>
          <p:cNvPr id="12" name="Espace réservé du contenu 7">
            <a:extLst>
              <a:ext uri="{FF2B5EF4-FFF2-40B4-BE49-F238E27FC236}">
                <a16:creationId xmlns:a16="http://schemas.microsoft.com/office/drawing/2014/main" id="{AD8580CA-7C2B-41BD-6C4E-053A63295C7C}"/>
              </a:ext>
            </a:extLst>
          </p:cNvPr>
          <p:cNvSpPr txBox="1">
            <a:spLocks/>
          </p:cNvSpPr>
          <p:nvPr/>
        </p:nvSpPr>
        <p:spPr>
          <a:xfrm>
            <a:off x="640295" y="3501339"/>
            <a:ext cx="8915400" cy="496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Variables par nature bornées entre 0 et 100 : </a:t>
            </a:r>
          </a:p>
          <a:p>
            <a:pPr marL="0" indent="0">
              <a:buFont typeface="Wingdings 3" charset="2"/>
              <a:buNone/>
            </a:pPr>
            <a:endParaRPr lang="fr-FR" dirty="0"/>
          </a:p>
        </p:txBody>
      </p:sp>
      <p:sp>
        <p:nvSpPr>
          <p:cNvPr id="14" name="Espace réservé du contenu 7">
            <a:extLst>
              <a:ext uri="{FF2B5EF4-FFF2-40B4-BE49-F238E27FC236}">
                <a16:creationId xmlns:a16="http://schemas.microsoft.com/office/drawing/2014/main" id="{04296813-1B8E-145F-8253-05C30FDFB19A}"/>
              </a:ext>
            </a:extLst>
          </p:cNvPr>
          <p:cNvSpPr txBox="1">
            <a:spLocks/>
          </p:cNvSpPr>
          <p:nvPr/>
        </p:nvSpPr>
        <p:spPr>
          <a:xfrm>
            <a:off x="640295" y="6325077"/>
            <a:ext cx="8915400" cy="496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Remplacement des valeurs aberrantes par </a:t>
            </a:r>
            <a:r>
              <a:rPr lang="fr-FR" dirty="0" err="1"/>
              <a:t>np.nan</a:t>
            </a:r>
            <a:r>
              <a:rPr lang="fr-FR" dirty="0"/>
              <a:t>. </a:t>
            </a:r>
          </a:p>
          <a:p>
            <a:pPr marL="0" indent="0">
              <a:buFont typeface="Wingdings 3" charset="2"/>
              <a:buNone/>
            </a:pPr>
            <a:endParaRPr lang="fr-FR" dirty="0"/>
          </a:p>
        </p:txBody>
      </p:sp>
    </p:spTree>
    <p:extLst>
      <p:ext uri="{BB962C8B-B14F-4D97-AF65-F5344CB8AC3E}">
        <p14:creationId xmlns:p14="http://schemas.microsoft.com/office/powerpoint/2010/main" val="379555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813992" y="426008"/>
            <a:ext cx="8911687" cy="1280890"/>
          </a:xfrm>
        </p:spPr>
        <p:txBody>
          <a:bodyPr/>
          <a:lstStyle/>
          <a:p>
            <a:r>
              <a:rPr lang="fr-FR" dirty="0"/>
              <a:t>3- Traitement des valeurs aberrantes</a:t>
            </a:r>
          </a:p>
        </p:txBody>
      </p:sp>
      <p:pic>
        <p:nvPicPr>
          <p:cNvPr id="4" name="Espace réservé du contenu 3">
            <a:extLst>
              <a:ext uri="{FF2B5EF4-FFF2-40B4-BE49-F238E27FC236}">
                <a16:creationId xmlns:a16="http://schemas.microsoft.com/office/drawing/2014/main" id="{FBA2D418-037C-63E9-F18F-C28ECA007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132" y="4504517"/>
            <a:ext cx="4595074" cy="2353483"/>
          </a:xfrm>
        </p:spPr>
      </p:pic>
      <p:pic>
        <p:nvPicPr>
          <p:cNvPr id="5" name="Image 4" descr="Une image contenant texte, stationnaire, enveloppe&#10;&#10;Description générée automatiquement">
            <a:extLst>
              <a:ext uri="{FF2B5EF4-FFF2-40B4-BE49-F238E27FC236}">
                <a16:creationId xmlns:a16="http://schemas.microsoft.com/office/drawing/2014/main" id="{CC1A822D-D3BC-5CE1-E93E-6E6EE10B7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957" y="4504517"/>
            <a:ext cx="4565633" cy="2338404"/>
          </a:xfrm>
          <a:prstGeom prst="rect">
            <a:avLst/>
          </a:prstGeom>
        </p:spPr>
      </p:pic>
      <p:pic>
        <p:nvPicPr>
          <p:cNvPr id="8" name="Image 7">
            <a:extLst>
              <a:ext uri="{FF2B5EF4-FFF2-40B4-BE49-F238E27FC236}">
                <a16:creationId xmlns:a16="http://schemas.microsoft.com/office/drawing/2014/main" id="{7073ED4C-A58C-BD0A-E24F-D4F31E2CA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32" y="1924623"/>
            <a:ext cx="6536267" cy="1786713"/>
          </a:xfrm>
          <a:prstGeom prst="rect">
            <a:avLst/>
          </a:prstGeom>
        </p:spPr>
      </p:pic>
      <p:sp>
        <p:nvSpPr>
          <p:cNvPr id="12" name="Espace réservé du contenu 7">
            <a:extLst>
              <a:ext uri="{FF2B5EF4-FFF2-40B4-BE49-F238E27FC236}">
                <a16:creationId xmlns:a16="http://schemas.microsoft.com/office/drawing/2014/main" id="{A7B8368C-3A02-C8A3-DFF2-7E775EBC674A}"/>
              </a:ext>
            </a:extLst>
          </p:cNvPr>
          <p:cNvSpPr txBox="1">
            <a:spLocks/>
          </p:cNvSpPr>
          <p:nvPr/>
        </p:nvSpPr>
        <p:spPr>
          <a:xfrm>
            <a:off x="866073" y="1328048"/>
            <a:ext cx="8915400" cy="49638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Somme des valeurs bornées entre 0 et 100 par nature: Suppression des individus au-delà d’un certain seuil. </a:t>
            </a:r>
          </a:p>
          <a:p>
            <a:pPr marL="0" indent="0">
              <a:buFont typeface="Wingdings 3" charset="2"/>
              <a:buNone/>
            </a:pPr>
            <a:endParaRPr lang="fr-FR" dirty="0"/>
          </a:p>
        </p:txBody>
      </p:sp>
      <p:sp>
        <p:nvSpPr>
          <p:cNvPr id="14" name="Espace réservé du contenu 7">
            <a:extLst>
              <a:ext uri="{FF2B5EF4-FFF2-40B4-BE49-F238E27FC236}">
                <a16:creationId xmlns:a16="http://schemas.microsoft.com/office/drawing/2014/main" id="{0A3AB14F-DBDD-54A0-1583-A2520FD3DC94}"/>
              </a:ext>
            </a:extLst>
          </p:cNvPr>
          <p:cNvSpPr txBox="1">
            <a:spLocks/>
          </p:cNvSpPr>
          <p:nvPr/>
        </p:nvSpPr>
        <p:spPr>
          <a:xfrm>
            <a:off x="770118" y="3876588"/>
            <a:ext cx="8915400" cy="49638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Les sucres font parties de carbohydrates (glucides), donc passage des valeurs de carbohydrates pour lesquels on est en dessous du taux de sucre à la valeur du taux de sucres.</a:t>
            </a:r>
          </a:p>
          <a:p>
            <a:pPr marL="0" indent="0">
              <a:buFont typeface="Wingdings 3" charset="2"/>
              <a:buNone/>
            </a:pPr>
            <a:endParaRPr lang="fr-FR" dirty="0"/>
          </a:p>
        </p:txBody>
      </p:sp>
    </p:spTree>
    <p:extLst>
      <p:ext uri="{BB962C8B-B14F-4D97-AF65-F5344CB8AC3E}">
        <p14:creationId xmlns:p14="http://schemas.microsoft.com/office/powerpoint/2010/main" val="286659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40156" y="638221"/>
            <a:ext cx="8911687" cy="1280890"/>
          </a:xfrm>
        </p:spPr>
        <p:txBody>
          <a:bodyPr/>
          <a:lstStyle/>
          <a:p>
            <a:r>
              <a:rPr lang="fr-FR" dirty="0"/>
              <a:t>4- Traitement des doublons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426457" y="1919111"/>
            <a:ext cx="8915400" cy="3777622"/>
          </a:xfrm>
        </p:spPr>
        <p:txBody>
          <a:bodyPr/>
          <a:lstStyle/>
          <a:p>
            <a:r>
              <a:rPr lang="fr-FR" dirty="0"/>
              <a:t>Dans notre cas, nous considérons qu’un individu est en doublon si le code bar est en doublon.</a:t>
            </a:r>
          </a:p>
          <a:p>
            <a:r>
              <a:rPr lang="fr-FR" dirty="0"/>
              <a:t>Identification unique des individus via leur code bar.</a:t>
            </a:r>
          </a:p>
        </p:txBody>
      </p:sp>
      <p:pic>
        <p:nvPicPr>
          <p:cNvPr id="4" name="Image 3">
            <a:extLst>
              <a:ext uri="{FF2B5EF4-FFF2-40B4-BE49-F238E27FC236}">
                <a16:creationId xmlns:a16="http://schemas.microsoft.com/office/drawing/2014/main" id="{C3DB88AC-9958-CCE3-8637-6773304BEFCF}"/>
              </a:ext>
            </a:extLst>
          </p:cNvPr>
          <p:cNvPicPr>
            <a:picLocks noChangeAspect="1"/>
          </p:cNvPicPr>
          <p:nvPr/>
        </p:nvPicPr>
        <p:blipFill>
          <a:blip r:embed="rId2"/>
          <a:stretch>
            <a:fillRect/>
          </a:stretch>
        </p:blipFill>
        <p:spPr>
          <a:xfrm>
            <a:off x="526798" y="3060951"/>
            <a:ext cx="4473640" cy="2096843"/>
          </a:xfrm>
          <a:prstGeom prst="rect">
            <a:avLst/>
          </a:prstGeom>
        </p:spPr>
      </p:pic>
      <p:pic>
        <p:nvPicPr>
          <p:cNvPr id="6" name="Image 5">
            <a:extLst>
              <a:ext uri="{FF2B5EF4-FFF2-40B4-BE49-F238E27FC236}">
                <a16:creationId xmlns:a16="http://schemas.microsoft.com/office/drawing/2014/main" id="{0EC68E47-DCBE-B957-918E-48A008418F24}"/>
              </a:ext>
            </a:extLst>
          </p:cNvPr>
          <p:cNvPicPr>
            <a:picLocks noChangeAspect="1"/>
          </p:cNvPicPr>
          <p:nvPr/>
        </p:nvPicPr>
        <p:blipFill>
          <a:blip r:embed="rId3"/>
          <a:stretch>
            <a:fillRect/>
          </a:stretch>
        </p:blipFill>
        <p:spPr>
          <a:xfrm>
            <a:off x="5480828" y="3060950"/>
            <a:ext cx="6711172" cy="2096843"/>
          </a:xfrm>
          <a:prstGeom prst="rect">
            <a:avLst/>
          </a:prstGeom>
        </p:spPr>
      </p:pic>
      <p:pic>
        <p:nvPicPr>
          <p:cNvPr id="9" name="Image 8">
            <a:extLst>
              <a:ext uri="{FF2B5EF4-FFF2-40B4-BE49-F238E27FC236}">
                <a16:creationId xmlns:a16="http://schemas.microsoft.com/office/drawing/2014/main" id="{827A5F8A-74C4-03E8-BEE0-0A2C959B4E97}"/>
              </a:ext>
            </a:extLst>
          </p:cNvPr>
          <p:cNvPicPr>
            <a:picLocks noChangeAspect="1"/>
          </p:cNvPicPr>
          <p:nvPr/>
        </p:nvPicPr>
        <p:blipFill>
          <a:blip r:embed="rId4"/>
          <a:stretch>
            <a:fillRect/>
          </a:stretch>
        </p:blipFill>
        <p:spPr>
          <a:xfrm>
            <a:off x="495674" y="5261142"/>
            <a:ext cx="4504764" cy="1410121"/>
          </a:xfrm>
          <a:prstGeom prst="rect">
            <a:avLst/>
          </a:prstGeom>
        </p:spPr>
      </p:pic>
    </p:spTree>
    <p:extLst>
      <p:ext uri="{BB962C8B-B14F-4D97-AF65-F5344CB8AC3E}">
        <p14:creationId xmlns:p14="http://schemas.microsoft.com/office/powerpoint/2010/main" val="180847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93333" y="437297"/>
            <a:ext cx="9811279" cy="1280890"/>
          </a:xfrm>
        </p:spPr>
        <p:txBody>
          <a:bodyPr>
            <a:normAutofit fontScale="90000"/>
          </a:bodyPr>
          <a:lstStyle/>
          <a:p>
            <a:r>
              <a:rPr lang="fr-FR" dirty="0"/>
              <a:t>5- Suppression des individus pour lesquels on a aucune valeur pour les variables quantitatives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638300" y="1896533"/>
            <a:ext cx="10271478" cy="3777622"/>
          </a:xfrm>
        </p:spPr>
        <p:txBody>
          <a:bodyPr/>
          <a:lstStyle/>
          <a:p>
            <a:r>
              <a:rPr lang="fr-FR" dirty="0"/>
              <a:t>On affiche la moyenne du nombre de valeurs manquantes dans une colonne NB_NA.</a:t>
            </a:r>
          </a:p>
        </p:txBody>
      </p:sp>
      <p:pic>
        <p:nvPicPr>
          <p:cNvPr id="4" name="Image 3">
            <a:extLst>
              <a:ext uri="{FF2B5EF4-FFF2-40B4-BE49-F238E27FC236}">
                <a16:creationId xmlns:a16="http://schemas.microsoft.com/office/drawing/2014/main" id="{0FEE5BA9-1752-6090-C742-ACC556299F75}"/>
              </a:ext>
            </a:extLst>
          </p:cNvPr>
          <p:cNvPicPr>
            <a:picLocks noChangeAspect="1"/>
          </p:cNvPicPr>
          <p:nvPr/>
        </p:nvPicPr>
        <p:blipFill>
          <a:blip r:embed="rId2"/>
          <a:stretch>
            <a:fillRect/>
          </a:stretch>
        </p:blipFill>
        <p:spPr>
          <a:xfrm>
            <a:off x="948267" y="2338339"/>
            <a:ext cx="4845360" cy="4237237"/>
          </a:xfrm>
          <a:prstGeom prst="rect">
            <a:avLst/>
          </a:prstGeom>
        </p:spPr>
      </p:pic>
      <p:sp>
        <p:nvSpPr>
          <p:cNvPr id="6" name="Espace réservé du contenu 7">
            <a:extLst>
              <a:ext uri="{FF2B5EF4-FFF2-40B4-BE49-F238E27FC236}">
                <a16:creationId xmlns:a16="http://schemas.microsoft.com/office/drawing/2014/main" id="{BD6E4725-79AD-80CA-6CE1-224C9F0CD3CC}"/>
              </a:ext>
            </a:extLst>
          </p:cNvPr>
          <p:cNvSpPr txBox="1">
            <a:spLocks/>
          </p:cNvSpPr>
          <p:nvPr/>
        </p:nvSpPr>
        <p:spPr>
          <a:xfrm>
            <a:off x="6105680" y="2974622"/>
            <a:ext cx="5492045"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On supprime les individus pour laquelle cette colonne prend la valeur 1.</a:t>
            </a:r>
          </a:p>
          <a:p>
            <a:r>
              <a:rPr lang="fr-FR" dirty="0"/>
              <a:t>On supprime la colonne NB_NA devenus obsolète.</a:t>
            </a:r>
          </a:p>
        </p:txBody>
      </p:sp>
    </p:spTree>
    <p:extLst>
      <p:ext uri="{BB962C8B-B14F-4D97-AF65-F5344CB8AC3E}">
        <p14:creationId xmlns:p14="http://schemas.microsoft.com/office/powerpoint/2010/main" val="257517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2009422" y="497617"/>
            <a:ext cx="8669867" cy="1280890"/>
          </a:xfrm>
        </p:spPr>
        <p:txBody>
          <a:bodyPr/>
          <a:lstStyle/>
          <a:p>
            <a:r>
              <a:rPr lang="fr-FR" dirty="0"/>
              <a:t>6- Sélection supplémentaire des variables utiles</a:t>
            </a:r>
          </a:p>
        </p:txBody>
      </p:sp>
      <p:sp>
        <p:nvSpPr>
          <p:cNvPr id="5" name="Espace réservé du contenu 4">
            <a:extLst>
              <a:ext uri="{FF2B5EF4-FFF2-40B4-BE49-F238E27FC236}">
                <a16:creationId xmlns:a16="http://schemas.microsoft.com/office/drawing/2014/main" id="{D74BB8E2-81A3-EEAC-FFA1-5FBE734B703D}"/>
              </a:ext>
            </a:extLst>
          </p:cNvPr>
          <p:cNvSpPr>
            <a:spLocks noGrp="1"/>
          </p:cNvSpPr>
          <p:nvPr>
            <p:ph idx="1"/>
          </p:nvPr>
        </p:nvSpPr>
        <p:spPr>
          <a:xfrm>
            <a:off x="1119009" y="1873956"/>
            <a:ext cx="7370233" cy="2190044"/>
          </a:xfrm>
        </p:spPr>
        <p:txBody>
          <a:bodyPr>
            <a:normAutofit/>
          </a:bodyPr>
          <a:lstStyle/>
          <a:p>
            <a:r>
              <a:rPr lang="fr-FR" dirty="0"/>
              <a:t>Utilisation de la matrice des corrélations entre les variables quantitatives et isolation des variables à priori non utiles, et non corrélées à d’autres variables.</a:t>
            </a:r>
          </a:p>
          <a:p>
            <a:r>
              <a:rPr lang="fr-FR" dirty="0"/>
              <a:t>Utilisation du coefficient </a:t>
            </a:r>
            <a:r>
              <a:rPr lang="fr-FR" dirty="0" err="1"/>
              <a:t>eta-squared</a:t>
            </a:r>
            <a:r>
              <a:rPr lang="fr-FR" dirty="0"/>
              <a:t> entre les variables quantitatives et qualitatives utiles et isolation des variables peu corrélées avec es variables qualitatives.</a:t>
            </a:r>
          </a:p>
        </p:txBody>
      </p:sp>
      <p:pic>
        <p:nvPicPr>
          <p:cNvPr id="7" name="Image 6">
            <a:extLst>
              <a:ext uri="{FF2B5EF4-FFF2-40B4-BE49-F238E27FC236}">
                <a16:creationId xmlns:a16="http://schemas.microsoft.com/office/drawing/2014/main" id="{A285FBD2-C4E6-04BD-CB86-64BB930B8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009" y="1311311"/>
            <a:ext cx="2562340" cy="2638083"/>
          </a:xfrm>
          <a:prstGeom prst="rect">
            <a:avLst/>
          </a:prstGeom>
        </p:spPr>
      </p:pic>
      <p:pic>
        <p:nvPicPr>
          <p:cNvPr id="9" name="Image 8">
            <a:extLst>
              <a:ext uri="{FF2B5EF4-FFF2-40B4-BE49-F238E27FC236}">
                <a16:creationId xmlns:a16="http://schemas.microsoft.com/office/drawing/2014/main" id="{0524C634-9A79-8EFE-DC7D-64D67DDD7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243" y="3949394"/>
            <a:ext cx="3285873" cy="2760133"/>
          </a:xfrm>
          <a:prstGeom prst="rect">
            <a:avLst/>
          </a:prstGeom>
        </p:spPr>
      </p:pic>
      <p:pic>
        <p:nvPicPr>
          <p:cNvPr id="11" name="Image 10">
            <a:extLst>
              <a:ext uri="{FF2B5EF4-FFF2-40B4-BE49-F238E27FC236}">
                <a16:creationId xmlns:a16="http://schemas.microsoft.com/office/drawing/2014/main" id="{7B906AE3-9104-CD87-F166-0FA14FAFE67F}"/>
              </a:ext>
            </a:extLst>
          </p:cNvPr>
          <p:cNvPicPr>
            <a:picLocks noChangeAspect="1"/>
          </p:cNvPicPr>
          <p:nvPr/>
        </p:nvPicPr>
        <p:blipFill>
          <a:blip r:embed="rId4"/>
          <a:stretch>
            <a:fillRect/>
          </a:stretch>
        </p:blipFill>
        <p:spPr>
          <a:xfrm>
            <a:off x="943949" y="4315553"/>
            <a:ext cx="7545293" cy="2023357"/>
          </a:xfrm>
          <a:prstGeom prst="rect">
            <a:avLst/>
          </a:prstGeom>
        </p:spPr>
      </p:pic>
    </p:spTree>
    <p:extLst>
      <p:ext uri="{BB962C8B-B14F-4D97-AF65-F5344CB8AC3E}">
        <p14:creationId xmlns:p14="http://schemas.microsoft.com/office/powerpoint/2010/main" val="167631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04303" y="520194"/>
            <a:ext cx="8911687" cy="1280890"/>
          </a:xfrm>
        </p:spPr>
        <p:txBody>
          <a:bodyPr/>
          <a:lstStyle/>
          <a:p>
            <a:r>
              <a:rPr lang="fr-FR" dirty="0"/>
              <a:t>7- Traitement des valeurs manquantes</a:t>
            </a:r>
          </a:p>
        </p:txBody>
      </p:sp>
      <p:pic>
        <p:nvPicPr>
          <p:cNvPr id="4" name="Espace réservé du contenu 3" descr="Une image contenant table&#10;&#10;Description générée automatiquement">
            <a:extLst>
              <a:ext uri="{FF2B5EF4-FFF2-40B4-BE49-F238E27FC236}">
                <a16:creationId xmlns:a16="http://schemas.microsoft.com/office/drawing/2014/main" id="{2FEF0182-3B19-15A4-42DA-6FD93E3F3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515" y="2680459"/>
            <a:ext cx="6881974" cy="3778250"/>
          </a:xfrm>
        </p:spPr>
      </p:pic>
      <p:pic>
        <p:nvPicPr>
          <p:cNvPr id="5" name="Image 4">
            <a:extLst>
              <a:ext uri="{FF2B5EF4-FFF2-40B4-BE49-F238E27FC236}">
                <a16:creationId xmlns:a16="http://schemas.microsoft.com/office/drawing/2014/main" id="{2217ADF7-C67E-7B7D-DF9F-F51186086F66}"/>
              </a:ext>
            </a:extLst>
          </p:cNvPr>
          <p:cNvPicPr>
            <a:picLocks noChangeAspect="1"/>
          </p:cNvPicPr>
          <p:nvPr/>
        </p:nvPicPr>
        <p:blipFill>
          <a:blip r:embed="rId3"/>
          <a:stretch>
            <a:fillRect/>
          </a:stretch>
        </p:blipFill>
        <p:spPr>
          <a:xfrm>
            <a:off x="9176632" y="1907822"/>
            <a:ext cx="2361635" cy="4550887"/>
          </a:xfrm>
          <a:prstGeom prst="rect">
            <a:avLst/>
          </a:prstGeom>
        </p:spPr>
      </p:pic>
      <p:sp>
        <p:nvSpPr>
          <p:cNvPr id="6" name="Espace réservé du contenu 7">
            <a:extLst>
              <a:ext uri="{FF2B5EF4-FFF2-40B4-BE49-F238E27FC236}">
                <a16:creationId xmlns:a16="http://schemas.microsoft.com/office/drawing/2014/main" id="{18ACDACF-E406-6F3A-D202-E5B1AF496604}"/>
              </a:ext>
            </a:extLst>
          </p:cNvPr>
          <p:cNvSpPr txBox="1">
            <a:spLocks/>
          </p:cNvSpPr>
          <p:nvPr/>
        </p:nvSpPr>
        <p:spPr>
          <a:xfrm>
            <a:off x="1273419" y="1801084"/>
            <a:ext cx="7486142" cy="14965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Beaucoup de variables très peu remplies.</a:t>
            </a:r>
          </a:p>
          <a:p>
            <a:r>
              <a:rPr lang="fr-FR" dirty="0"/>
              <a:t>Possibilités de compléter les valeurs manquantes de différentes manières.</a:t>
            </a:r>
          </a:p>
        </p:txBody>
      </p:sp>
    </p:spTree>
    <p:extLst>
      <p:ext uri="{BB962C8B-B14F-4D97-AF65-F5344CB8AC3E}">
        <p14:creationId xmlns:p14="http://schemas.microsoft.com/office/powerpoint/2010/main" val="3854925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98133" y="437297"/>
            <a:ext cx="9506479" cy="1280890"/>
          </a:xfrm>
        </p:spPr>
        <p:txBody>
          <a:bodyPr/>
          <a:lstStyle/>
          <a:p>
            <a:r>
              <a:rPr lang="fr-FR" dirty="0"/>
              <a:t>Cas des variables que l’on peut compléter par une valeur fixe</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638300" y="2065867"/>
            <a:ext cx="8915400" cy="3777622"/>
          </a:xfrm>
        </p:spPr>
        <p:txBody>
          <a:bodyPr/>
          <a:lstStyle/>
          <a:p>
            <a:r>
              <a:rPr lang="fr-FR" dirty="0"/>
              <a:t>Taux de fibres pour 100g : peu de valeurs manquantes (27%)</a:t>
            </a:r>
          </a:p>
        </p:txBody>
      </p:sp>
      <p:pic>
        <p:nvPicPr>
          <p:cNvPr id="4" name="Image 3">
            <a:extLst>
              <a:ext uri="{FF2B5EF4-FFF2-40B4-BE49-F238E27FC236}">
                <a16:creationId xmlns:a16="http://schemas.microsoft.com/office/drawing/2014/main" id="{A64FB5B4-254F-85F0-6DA7-9CCE9ED60F3A}"/>
              </a:ext>
            </a:extLst>
          </p:cNvPr>
          <p:cNvPicPr>
            <a:picLocks noChangeAspect="1"/>
          </p:cNvPicPr>
          <p:nvPr/>
        </p:nvPicPr>
        <p:blipFill>
          <a:blip r:embed="rId2"/>
          <a:stretch>
            <a:fillRect/>
          </a:stretch>
        </p:blipFill>
        <p:spPr>
          <a:xfrm>
            <a:off x="1638300" y="6191169"/>
            <a:ext cx="5892018" cy="548804"/>
          </a:xfrm>
          <a:prstGeom prst="rect">
            <a:avLst/>
          </a:prstGeom>
        </p:spPr>
      </p:pic>
      <p:pic>
        <p:nvPicPr>
          <p:cNvPr id="6" name="Image 5">
            <a:extLst>
              <a:ext uri="{FF2B5EF4-FFF2-40B4-BE49-F238E27FC236}">
                <a16:creationId xmlns:a16="http://schemas.microsoft.com/office/drawing/2014/main" id="{375169AC-7155-43C6-4AA0-77D4FF09A9C4}"/>
              </a:ext>
            </a:extLst>
          </p:cNvPr>
          <p:cNvPicPr>
            <a:picLocks noChangeAspect="1"/>
          </p:cNvPicPr>
          <p:nvPr/>
        </p:nvPicPr>
        <p:blipFill>
          <a:blip r:embed="rId3"/>
          <a:stretch>
            <a:fillRect/>
          </a:stretch>
        </p:blipFill>
        <p:spPr>
          <a:xfrm>
            <a:off x="8567223" y="5946871"/>
            <a:ext cx="2965065" cy="754605"/>
          </a:xfrm>
          <a:prstGeom prst="rect">
            <a:avLst/>
          </a:prstGeom>
        </p:spPr>
      </p:pic>
      <p:pic>
        <p:nvPicPr>
          <p:cNvPr id="9" name="Image 8">
            <a:extLst>
              <a:ext uri="{FF2B5EF4-FFF2-40B4-BE49-F238E27FC236}">
                <a16:creationId xmlns:a16="http://schemas.microsoft.com/office/drawing/2014/main" id="{BB8E07F4-A3B9-7664-492B-221C047B5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9125" y="2851091"/>
            <a:ext cx="3713750" cy="2511096"/>
          </a:xfrm>
          <a:prstGeom prst="rect">
            <a:avLst/>
          </a:prstGeom>
        </p:spPr>
      </p:pic>
      <p:pic>
        <p:nvPicPr>
          <p:cNvPr id="11" name="Image 10">
            <a:extLst>
              <a:ext uri="{FF2B5EF4-FFF2-40B4-BE49-F238E27FC236}">
                <a16:creationId xmlns:a16="http://schemas.microsoft.com/office/drawing/2014/main" id="{A109738F-AA44-055D-85D2-05DB5E7C03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53" y="2851091"/>
            <a:ext cx="3713750" cy="2387600"/>
          </a:xfrm>
          <a:prstGeom prst="rect">
            <a:avLst/>
          </a:prstGeom>
        </p:spPr>
      </p:pic>
      <p:pic>
        <p:nvPicPr>
          <p:cNvPr id="13" name="Image 12">
            <a:extLst>
              <a:ext uri="{FF2B5EF4-FFF2-40B4-BE49-F238E27FC236}">
                <a16:creationId xmlns:a16="http://schemas.microsoft.com/office/drawing/2014/main" id="{D4FB6F45-0C8A-F4EF-C504-29B1F9436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7662" y="2851091"/>
            <a:ext cx="3446450" cy="2511096"/>
          </a:xfrm>
          <a:prstGeom prst="rect">
            <a:avLst/>
          </a:prstGeom>
        </p:spPr>
      </p:pic>
    </p:spTree>
    <p:extLst>
      <p:ext uri="{BB962C8B-B14F-4D97-AF65-F5344CB8AC3E}">
        <p14:creationId xmlns:p14="http://schemas.microsoft.com/office/powerpoint/2010/main" val="310763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98133" y="437297"/>
            <a:ext cx="9506479" cy="1280890"/>
          </a:xfrm>
        </p:spPr>
        <p:txBody>
          <a:bodyPr/>
          <a:lstStyle/>
          <a:p>
            <a:r>
              <a:rPr lang="fr-FR" dirty="0"/>
              <a:t>Cas des variables que l’on peut compléter par une valeur fixe</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638300" y="2065867"/>
            <a:ext cx="8915400" cy="3777622"/>
          </a:xfrm>
        </p:spPr>
        <p:txBody>
          <a:bodyPr/>
          <a:lstStyle/>
          <a:p>
            <a:r>
              <a:rPr lang="fr-FR" dirty="0"/>
              <a:t>Taux de protéines pour 100g : peu de valeurs manquantes (6%)</a:t>
            </a:r>
          </a:p>
        </p:txBody>
      </p:sp>
      <p:pic>
        <p:nvPicPr>
          <p:cNvPr id="4" name="Image 3">
            <a:extLst>
              <a:ext uri="{FF2B5EF4-FFF2-40B4-BE49-F238E27FC236}">
                <a16:creationId xmlns:a16="http://schemas.microsoft.com/office/drawing/2014/main" id="{A64FB5B4-254F-85F0-6DA7-9CCE9ED60F3A}"/>
              </a:ext>
            </a:extLst>
          </p:cNvPr>
          <p:cNvPicPr>
            <a:picLocks noChangeAspect="1"/>
          </p:cNvPicPr>
          <p:nvPr/>
        </p:nvPicPr>
        <p:blipFill>
          <a:blip r:embed="rId2"/>
          <a:stretch>
            <a:fillRect/>
          </a:stretch>
        </p:blipFill>
        <p:spPr>
          <a:xfrm>
            <a:off x="1017412" y="5871899"/>
            <a:ext cx="5892018" cy="548804"/>
          </a:xfrm>
          <a:prstGeom prst="rect">
            <a:avLst/>
          </a:prstGeom>
        </p:spPr>
      </p:pic>
      <p:pic>
        <p:nvPicPr>
          <p:cNvPr id="6" name="Image 5">
            <a:extLst>
              <a:ext uri="{FF2B5EF4-FFF2-40B4-BE49-F238E27FC236}">
                <a16:creationId xmlns:a16="http://schemas.microsoft.com/office/drawing/2014/main" id="{375169AC-7155-43C6-4AA0-77D4FF09A9C4}"/>
              </a:ext>
            </a:extLst>
          </p:cNvPr>
          <p:cNvPicPr>
            <a:picLocks noChangeAspect="1"/>
          </p:cNvPicPr>
          <p:nvPr/>
        </p:nvPicPr>
        <p:blipFill>
          <a:blip r:embed="rId3"/>
          <a:stretch>
            <a:fillRect/>
          </a:stretch>
        </p:blipFill>
        <p:spPr>
          <a:xfrm>
            <a:off x="8539547" y="5726262"/>
            <a:ext cx="2965065" cy="754605"/>
          </a:xfrm>
          <a:prstGeom prst="rect">
            <a:avLst/>
          </a:prstGeom>
        </p:spPr>
      </p:pic>
      <p:pic>
        <p:nvPicPr>
          <p:cNvPr id="5" name="Image 4">
            <a:extLst>
              <a:ext uri="{FF2B5EF4-FFF2-40B4-BE49-F238E27FC236}">
                <a16:creationId xmlns:a16="http://schemas.microsoft.com/office/drawing/2014/main" id="{02CCDC9A-7A29-5AA0-A290-399D45DFB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78" y="2763027"/>
            <a:ext cx="3951111" cy="2671591"/>
          </a:xfrm>
          <a:prstGeom prst="rect">
            <a:avLst/>
          </a:prstGeom>
        </p:spPr>
      </p:pic>
      <p:pic>
        <p:nvPicPr>
          <p:cNvPr id="10" name="Image 9">
            <a:extLst>
              <a:ext uri="{FF2B5EF4-FFF2-40B4-BE49-F238E27FC236}">
                <a16:creationId xmlns:a16="http://schemas.microsoft.com/office/drawing/2014/main" id="{26A26DD8-D0C3-4087-E095-71DF05E92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578" y="2763027"/>
            <a:ext cx="3859755" cy="2481468"/>
          </a:xfrm>
          <a:prstGeom prst="rect">
            <a:avLst/>
          </a:prstGeom>
        </p:spPr>
      </p:pic>
      <p:pic>
        <p:nvPicPr>
          <p:cNvPr id="14" name="Image 13">
            <a:extLst>
              <a:ext uri="{FF2B5EF4-FFF2-40B4-BE49-F238E27FC236}">
                <a16:creationId xmlns:a16="http://schemas.microsoft.com/office/drawing/2014/main" id="{93F47CFF-9D65-1F70-4D61-9E05C0297B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7223" y="2676285"/>
            <a:ext cx="3456483" cy="2671592"/>
          </a:xfrm>
          <a:prstGeom prst="rect">
            <a:avLst/>
          </a:prstGeom>
        </p:spPr>
      </p:pic>
    </p:spTree>
    <p:extLst>
      <p:ext uri="{BB962C8B-B14F-4D97-AF65-F5344CB8AC3E}">
        <p14:creationId xmlns:p14="http://schemas.microsoft.com/office/powerpoint/2010/main" val="2826593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98133" y="437297"/>
            <a:ext cx="9506479" cy="1280890"/>
          </a:xfrm>
        </p:spPr>
        <p:txBody>
          <a:bodyPr/>
          <a:lstStyle/>
          <a:p>
            <a:r>
              <a:rPr lang="fr-FR" dirty="0"/>
              <a:t>Cas des variables que l’on peut compléter par une valeur fixe</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541868" y="1984693"/>
            <a:ext cx="8915400" cy="477493"/>
          </a:xfrm>
        </p:spPr>
        <p:txBody>
          <a:bodyPr/>
          <a:lstStyle/>
          <a:p>
            <a:r>
              <a:rPr lang="fr-FR" dirty="0"/>
              <a:t>Taux d’alcool pour 100g : beaucoup de valeurs manquantes (98.5%)</a:t>
            </a:r>
          </a:p>
        </p:txBody>
      </p:sp>
      <p:pic>
        <p:nvPicPr>
          <p:cNvPr id="6" name="Image 5">
            <a:extLst>
              <a:ext uri="{FF2B5EF4-FFF2-40B4-BE49-F238E27FC236}">
                <a16:creationId xmlns:a16="http://schemas.microsoft.com/office/drawing/2014/main" id="{375169AC-7155-43C6-4AA0-77D4FF09A9C4}"/>
              </a:ext>
            </a:extLst>
          </p:cNvPr>
          <p:cNvPicPr>
            <a:picLocks noChangeAspect="1"/>
          </p:cNvPicPr>
          <p:nvPr/>
        </p:nvPicPr>
        <p:blipFill>
          <a:blip r:embed="rId2"/>
          <a:stretch>
            <a:fillRect/>
          </a:stretch>
        </p:blipFill>
        <p:spPr>
          <a:xfrm>
            <a:off x="8927295" y="1761161"/>
            <a:ext cx="2965065" cy="754605"/>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9B238B37-5872-DB30-B4B7-549A30C8F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8" y="2569346"/>
            <a:ext cx="4109156" cy="2638049"/>
          </a:xfrm>
          <a:prstGeom prst="rect">
            <a:avLst/>
          </a:prstGeom>
        </p:spPr>
      </p:pic>
      <p:pic>
        <p:nvPicPr>
          <p:cNvPr id="14" name="Image 13">
            <a:extLst>
              <a:ext uri="{FF2B5EF4-FFF2-40B4-BE49-F238E27FC236}">
                <a16:creationId xmlns:a16="http://schemas.microsoft.com/office/drawing/2014/main" id="{3A9E64D4-AE3E-9069-EB2C-57F7F2722DC5}"/>
              </a:ext>
            </a:extLst>
          </p:cNvPr>
          <p:cNvPicPr>
            <a:picLocks noChangeAspect="1"/>
          </p:cNvPicPr>
          <p:nvPr/>
        </p:nvPicPr>
        <p:blipFill>
          <a:blip r:embed="rId4"/>
          <a:stretch>
            <a:fillRect/>
          </a:stretch>
        </p:blipFill>
        <p:spPr>
          <a:xfrm>
            <a:off x="4756708" y="2692848"/>
            <a:ext cx="2538759" cy="2542241"/>
          </a:xfrm>
          <a:prstGeom prst="rect">
            <a:avLst/>
          </a:prstGeom>
        </p:spPr>
      </p:pic>
      <p:sp>
        <p:nvSpPr>
          <p:cNvPr id="15" name="Espace réservé du contenu 7">
            <a:extLst>
              <a:ext uri="{FF2B5EF4-FFF2-40B4-BE49-F238E27FC236}">
                <a16:creationId xmlns:a16="http://schemas.microsoft.com/office/drawing/2014/main" id="{B275DA47-F911-4D8A-7E5D-A4FE0C95F3E8}"/>
              </a:ext>
            </a:extLst>
          </p:cNvPr>
          <p:cNvSpPr txBox="1">
            <a:spLocks/>
          </p:cNvSpPr>
          <p:nvPr/>
        </p:nvSpPr>
        <p:spPr>
          <a:xfrm>
            <a:off x="299008" y="5465752"/>
            <a:ext cx="8915400" cy="126128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Remplacement des valeurs manquantes des breuvages alcooliques par la médiane des individus de cet échantillon. </a:t>
            </a:r>
          </a:p>
          <a:p>
            <a:pPr lvl="1"/>
            <a:r>
              <a:rPr lang="fr-FR" dirty="0"/>
              <a:t>Création d’un </a:t>
            </a:r>
            <a:r>
              <a:rPr lang="fr-FR" dirty="0" err="1"/>
              <a:t>DataFrame</a:t>
            </a:r>
            <a:r>
              <a:rPr lang="fr-FR" dirty="0"/>
              <a:t> projeté sur les breuvages alcooliques</a:t>
            </a:r>
          </a:p>
          <a:p>
            <a:pPr lvl="1"/>
            <a:r>
              <a:rPr lang="fr-FR" dirty="0"/>
              <a:t>Remplissage des valeurs manquantes par la médiane</a:t>
            </a:r>
          </a:p>
          <a:p>
            <a:pPr lvl="1"/>
            <a:r>
              <a:rPr lang="fr-FR" dirty="0"/>
              <a:t>Report des valeurs dans le </a:t>
            </a:r>
            <a:r>
              <a:rPr lang="fr-FR" dirty="0" err="1"/>
              <a:t>DataFrame</a:t>
            </a:r>
            <a:r>
              <a:rPr lang="fr-FR" dirty="0"/>
              <a:t> de base par les index</a:t>
            </a:r>
          </a:p>
        </p:txBody>
      </p:sp>
      <p:pic>
        <p:nvPicPr>
          <p:cNvPr id="17" name="Image 16">
            <a:extLst>
              <a:ext uri="{FF2B5EF4-FFF2-40B4-BE49-F238E27FC236}">
                <a16:creationId xmlns:a16="http://schemas.microsoft.com/office/drawing/2014/main" id="{AD0A7896-65B6-314A-2651-EC999B247EF6}"/>
              </a:ext>
            </a:extLst>
          </p:cNvPr>
          <p:cNvPicPr>
            <a:picLocks noChangeAspect="1"/>
          </p:cNvPicPr>
          <p:nvPr/>
        </p:nvPicPr>
        <p:blipFill>
          <a:blip r:embed="rId5"/>
          <a:stretch>
            <a:fillRect/>
          </a:stretch>
        </p:blipFill>
        <p:spPr>
          <a:xfrm>
            <a:off x="7537695" y="4823313"/>
            <a:ext cx="4354665" cy="464236"/>
          </a:xfrm>
          <a:prstGeom prst="rect">
            <a:avLst/>
          </a:prstGeom>
        </p:spPr>
      </p:pic>
      <p:pic>
        <p:nvPicPr>
          <p:cNvPr id="19" name="Image 18">
            <a:extLst>
              <a:ext uri="{FF2B5EF4-FFF2-40B4-BE49-F238E27FC236}">
                <a16:creationId xmlns:a16="http://schemas.microsoft.com/office/drawing/2014/main" id="{9D1F71EF-068E-CEAB-EA20-5F31E7C28A75}"/>
              </a:ext>
            </a:extLst>
          </p:cNvPr>
          <p:cNvPicPr>
            <a:picLocks noChangeAspect="1"/>
          </p:cNvPicPr>
          <p:nvPr/>
        </p:nvPicPr>
        <p:blipFill>
          <a:blip r:embed="rId6"/>
          <a:stretch>
            <a:fillRect/>
          </a:stretch>
        </p:blipFill>
        <p:spPr>
          <a:xfrm>
            <a:off x="6308410" y="5996425"/>
            <a:ext cx="5811995" cy="552404"/>
          </a:xfrm>
          <a:prstGeom prst="rect">
            <a:avLst/>
          </a:prstGeom>
        </p:spPr>
      </p:pic>
      <p:pic>
        <p:nvPicPr>
          <p:cNvPr id="21" name="Image 20">
            <a:extLst>
              <a:ext uri="{FF2B5EF4-FFF2-40B4-BE49-F238E27FC236}">
                <a16:creationId xmlns:a16="http://schemas.microsoft.com/office/drawing/2014/main" id="{6CDB93CB-81F1-2217-C747-A82F912A423F}"/>
              </a:ext>
            </a:extLst>
          </p:cNvPr>
          <p:cNvPicPr>
            <a:picLocks noChangeAspect="1"/>
          </p:cNvPicPr>
          <p:nvPr/>
        </p:nvPicPr>
        <p:blipFill>
          <a:blip r:embed="rId7"/>
          <a:stretch>
            <a:fillRect/>
          </a:stretch>
        </p:blipFill>
        <p:spPr>
          <a:xfrm>
            <a:off x="8682441" y="2727618"/>
            <a:ext cx="3209919" cy="1995610"/>
          </a:xfrm>
          <a:prstGeom prst="rect">
            <a:avLst/>
          </a:prstGeom>
        </p:spPr>
      </p:pic>
    </p:spTree>
    <p:extLst>
      <p:ext uri="{BB962C8B-B14F-4D97-AF65-F5344CB8AC3E}">
        <p14:creationId xmlns:p14="http://schemas.microsoft.com/office/powerpoint/2010/main" val="351979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5B0254F-2996-9567-7CC0-4A61D62441C6}"/>
              </a:ext>
            </a:extLst>
          </p:cNvPr>
          <p:cNvSpPr>
            <a:spLocks noGrp="1"/>
          </p:cNvSpPr>
          <p:nvPr>
            <p:ph type="title"/>
          </p:nvPr>
        </p:nvSpPr>
        <p:spPr>
          <a:xfrm>
            <a:off x="1259893" y="3101093"/>
            <a:ext cx="2454052" cy="3029344"/>
          </a:xfrm>
        </p:spPr>
        <p:txBody>
          <a:bodyPr>
            <a:normAutofit/>
          </a:bodyPr>
          <a:lstStyle/>
          <a:p>
            <a:r>
              <a:rPr lang="fr-FR" sz="3200">
                <a:solidFill>
                  <a:schemeClr val="bg1"/>
                </a:solidFill>
              </a:rPr>
              <a:t>Sommaire</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8D34F2E2-EEF1-7F3B-49F8-61C58B3D913F}"/>
              </a:ext>
            </a:extLst>
          </p:cNvPr>
          <p:cNvGraphicFramePr>
            <a:graphicFrameLocks noGrp="1"/>
          </p:cNvGraphicFramePr>
          <p:nvPr>
            <p:ph idx="1"/>
            <p:extLst>
              <p:ext uri="{D42A27DB-BD31-4B8C-83A1-F6EECF244321}">
                <p14:modId xmlns:p14="http://schemas.microsoft.com/office/powerpoint/2010/main" val="272616374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709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03023" y="640497"/>
            <a:ext cx="10148710" cy="891005"/>
          </a:xfrm>
        </p:spPr>
        <p:txBody>
          <a:bodyPr/>
          <a:lstStyle/>
          <a:p>
            <a:r>
              <a:rPr lang="fr-FR" dirty="0"/>
              <a:t>Utilisation des variables quantitatives - </a:t>
            </a:r>
            <a:r>
              <a:rPr lang="fr-FR" dirty="0" err="1"/>
              <a:t>Sugars</a:t>
            </a:r>
            <a:endParaRPr lang="fr-FR" dirty="0"/>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518661" y="1702029"/>
            <a:ext cx="10894406" cy="3777622"/>
          </a:xfrm>
        </p:spPr>
        <p:txBody>
          <a:bodyPr/>
          <a:lstStyle/>
          <a:p>
            <a:r>
              <a:rPr lang="fr-FR" dirty="0"/>
              <a:t>Dans le cas des sucres, on peut utiliser les 5 sucres de base pour compléter les valeurs </a:t>
            </a:r>
            <a:r>
              <a:rPr lang="fr-FR" dirty="0" err="1"/>
              <a:t>manquates</a:t>
            </a:r>
            <a:r>
              <a:rPr lang="fr-FR" dirty="0"/>
              <a:t> de sugars_100g, en en faisant la somme dans les cas où on a des valeurs pour les différents sucres, et une valeur manquante pour la variable sugars_100g.</a:t>
            </a:r>
          </a:p>
        </p:txBody>
      </p:sp>
      <p:pic>
        <p:nvPicPr>
          <p:cNvPr id="4" name="Image 3">
            <a:extLst>
              <a:ext uri="{FF2B5EF4-FFF2-40B4-BE49-F238E27FC236}">
                <a16:creationId xmlns:a16="http://schemas.microsoft.com/office/drawing/2014/main" id="{BCE9D748-D593-6545-DE04-52B3A298C634}"/>
              </a:ext>
            </a:extLst>
          </p:cNvPr>
          <p:cNvPicPr>
            <a:picLocks noChangeAspect="1"/>
          </p:cNvPicPr>
          <p:nvPr/>
        </p:nvPicPr>
        <p:blipFill>
          <a:blip r:embed="rId2"/>
          <a:stretch>
            <a:fillRect/>
          </a:stretch>
        </p:blipFill>
        <p:spPr>
          <a:xfrm>
            <a:off x="527658" y="3074824"/>
            <a:ext cx="2606818" cy="1516832"/>
          </a:xfrm>
          <a:prstGeom prst="rect">
            <a:avLst/>
          </a:prstGeom>
        </p:spPr>
      </p:pic>
      <p:pic>
        <p:nvPicPr>
          <p:cNvPr id="6" name="Image 5">
            <a:extLst>
              <a:ext uri="{FF2B5EF4-FFF2-40B4-BE49-F238E27FC236}">
                <a16:creationId xmlns:a16="http://schemas.microsoft.com/office/drawing/2014/main" id="{1351CBB7-99A5-68FE-C889-53D5387CD131}"/>
              </a:ext>
            </a:extLst>
          </p:cNvPr>
          <p:cNvPicPr>
            <a:picLocks noChangeAspect="1"/>
          </p:cNvPicPr>
          <p:nvPr/>
        </p:nvPicPr>
        <p:blipFill>
          <a:blip r:embed="rId3"/>
          <a:stretch>
            <a:fillRect/>
          </a:stretch>
        </p:blipFill>
        <p:spPr>
          <a:xfrm>
            <a:off x="3755811" y="2796611"/>
            <a:ext cx="2317171" cy="2073258"/>
          </a:xfrm>
          <a:prstGeom prst="rect">
            <a:avLst/>
          </a:prstGeom>
        </p:spPr>
      </p:pic>
      <p:pic>
        <p:nvPicPr>
          <p:cNvPr id="9" name="Image 8">
            <a:extLst>
              <a:ext uri="{FF2B5EF4-FFF2-40B4-BE49-F238E27FC236}">
                <a16:creationId xmlns:a16="http://schemas.microsoft.com/office/drawing/2014/main" id="{CFE3CE4E-4AD3-4894-28A2-A2D63B558113}"/>
              </a:ext>
            </a:extLst>
          </p:cNvPr>
          <p:cNvPicPr>
            <a:picLocks noChangeAspect="1"/>
          </p:cNvPicPr>
          <p:nvPr/>
        </p:nvPicPr>
        <p:blipFill>
          <a:blip r:embed="rId4"/>
          <a:stretch>
            <a:fillRect/>
          </a:stretch>
        </p:blipFill>
        <p:spPr>
          <a:xfrm>
            <a:off x="6439008" y="3562649"/>
            <a:ext cx="5312725" cy="541181"/>
          </a:xfrm>
          <a:prstGeom prst="rect">
            <a:avLst/>
          </a:prstGeom>
        </p:spPr>
      </p:pic>
      <p:pic>
        <p:nvPicPr>
          <p:cNvPr id="11" name="Image 10">
            <a:extLst>
              <a:ext uri="{FF2B5EF4-FFF2-40B4-BE49-F238E27FC236}">
                <a16:creationId xmlns:a16="http://schemas.microsoft.com/office/drawing/2014/main" id="{8F4C045D-A9E7-134B-8655-674AC6A5C09E}"/>
              </a:ext>
            </a:extLst>
          </p:cNvPr>
          <p:cNvPicPr>
            <a:picLocks noChangeAspect="1"/>
          </p:cNvPicPr>
          <p:nvPr/>
        </p:nvPicPr>
        <p:blipFill>
          <a:blip r:embed="rId5"/>
          <a:stretch>
            <a:fillRect/>
          </a:stretch>
        </p:blipFill>
        <p:spPr>
          <a:xfrm>
            <a:off x="7582348" y="4686435"/>
            <a:ext cx="3026043" cy="1394876"/>
          </a:xfrm>
          <a:prstGeom prst="rect">
            <a:avLst/>
          </a:prstGeom>
        </p:spPr>
      </p:pic>
      <p:pic>
        <p:nvPicPr>
          <p:cNvPr id="13" name="Image 12">
            <a:extLst>
              <a:ext uri="{FF2B5EF4-FFF2-40B4-BE49-F238E27FC236}">
                <a16:creationId xmlns:a16="http://schemas.microsoft.com/office/drawing/2014/main" id="{F46820D0-DC64-CD1F-4153-E7AAF9DB6FCA}"/>
              </a:ext>
            </a:extLst>
          </p:cNvPr>
          <p:cNvPicPr>
            <a:picLocks noChangeAspect="1"/>
          </p:cNvPicPr>
          <p:nvPr/>
        </p:nvPicPr>
        <p:blipFill>
          <a:blip r:embed="rId6"/>
          <a:stretch>
            <a:fillRect/>
          </a:stretch>
        </p:blipFill>
        <p:spPr>
          <a:xfrm>
            <a:off x="348806" y="5083292"/>
            <a:ext cx="5747194" cy="609782"/>
          </a:xfrm>
          <a:prstGeom prst="rect">
            <a:avLst/>
          </a:prstGeom>
        </p:spPr>
      </p:pic>
      <p:cxnSp>
        <p:nvCxnSpPr>
          <p:cNvPr id="15" name="Connecteur droit avec flèche 14">
            <a:extLst>
              <a:ext uri="{FF2B5EF4-FFF2-40B4-BE49-F238E27FC236}">
                <a16:creationId xmlns:a16="http://schemas.microsoft.com/office/drawing/2014/main" id="{A91270E6-BBB2-60D9-6E2F-9D4B983BD2C3}"/>
              </a:ext>
            </a:extLst>
          </p:cNvPr>
          <p:cNvCxnSpPr>
            <a:stCxn id="4" idx="3"/>
            <a:endCxn id="6" idx="1"/>
          </p:cNvCxnSpPr>
          <p:nvPr/>
        </p:nvCxnSpPr>
        <p:spPr>
          <a:xfrm>
            <a:off x="3134476" y="3833240"/>
            <a:ext cx="62133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ABA23F4E-6943-C4A6-8361-D08DC420C1DE}"/>
              </a:ext>
            </a:extLst>
          </p:cNvPr>
          <p:cNvCxnSpPr>
            <a:cxnSpLocks/>
            <a:stCxn id="6" idx="3"/>
            <a:endCxn id="9" idx="1"/>
          </p:cNvCxnSpPr>
          <p:nvPr/>
        </p:nvCxnSpPr>
        <p:spPr>
          <a:xfrm>
            <a:off x="6072982" y="3833240"/>
            <a:ext cx="36602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55022C7C-0922-2098-25D9-D2A82936F0A2}"/>
              </a:ext>
            </a:extLst>
          </p:cNvPr>
          <p:cNvCxnSpPr>
            <a:cxnSpLocks/>
            <a:stCxn id="9" idx="2"/>
            <a:endCxn id="11" idx="0"/>
          </p:cNvCxnSpPr>
          <p:nvPr/>
        </p:nvCxnSpPr>
        <p:spPr>
          <a:xfrm flipH="1">
            <a:off x="9095370" y="4103830"/>
            <a:ext cx="1" cy="58260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C443F94-BB6E-3AE1-1463-0A064DF2414D}"/>
              </a:ext>
            </a:extLst>
          </p:cNvPr>
          <p:cNvCxnSpPr>
            <a:cxnSpLocks/>
            <a:stCxn id="11" idx="1"/>
            <a:endCxn id="13" idx="3"/>
          </p:cNvCxnSpPr>
          <p:nvPr/>
        </p:nvCxnSpPr>
        <p:spPr>
          <a:xfrm flipH="1">
            <a:off x="6096000" y="5383873"/>
            <a:ext cx="1486348" cy="431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1" name="Espace réservé du contenu 7">
            <a:extLst>
              <a:ext uri="{FF2B5EF4-FFF2-40B4-BE49-F238E27FC236}">
                <a16:creationId xmlns:a16="http://schemas.microsoft.com/office/drawing/2014/main" id="{0DFE6062-8652-D2D6-3D7F-B78FE35F7B24}"/>
              </a:ext>
            </a:extLst>
          </p:cNvPr>
          <p:cNvSpPr txBox="1">
            <a:spLocks/>
          </p:cNvSpPr>
          <p:nvPr/>
        </p:nvSpPr>
        <p:spPr>
          <a:xfrm>
            <a:off x="518661" y="6306146"/>
            <a:ext cx="10894406" cy="4167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Suppression des variables des sucres individuels du data set à la suite de ce remplacement.</a:t>
            </a:r>
          </a:p>
        </p:txBody>
      </p:sp>
    </p:spTree>
    <p:extLst>
      <p:ext uri="{BB962C8B-B14F-4D97-AF65-F5344CB8AC3E}">
        <p14:creationId xmlns:p14="http://schemas.microsoft.com/office/powerpoint/2010/main" val="1165111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03023" y="640497"/>
            <a:ext cx="10148710" cy="891005"/>
          </a:xfrm>
        </p:spPr>
        <p:txBody>
          <a:bodyPr/>
          <a:lstStyle/>
          <a:p>
            <a:r>
              <a:rPr lang="fr-FR" dirty="0"/>
              <a:t>Utilisation des variables quantitatives - Fats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518661" y="1702029"/>
            <a:ext cx="10894406" cy="3777622"/>
          </a:xfrm>
        </p:spPr>
        <p:txBody>
          <a:bodyPr/>
          <a:lstStyle/>
          <a:p>
            <a:r>
              <a:rPr lang="fr-FR" dirty="0"/>
              <a:t>Dans le cas des fats, on peut utiliser les variables individuelles des différents types de fats pour compléter certaines valeurs manquantes de la variable fat_100g.</a:t>
            </a:r>
          </a:p>
        </p:txBody>
      </p:sp>
      <p:cxnSp>
        <p:nvCxnSpPr>
          <p:cNvPr id="15" name="Connecteur droit avec flèche 14">
            <a:extLst>
              <a:ext uri="{FF2B5EF4-FFF2-40B4-BE49-F238E27FC236}">
                <a16:creationId xmlns:a16="http://schemas.microsoft.com/office/drawing/2014/main" id="{A91270E6-BBB2-60D9-6E2F-9D4B983BD2C3}"/>
              </a:ext>
            </a:extLst>
          </p:cNvPr>
          <p:cNvCxnSpPr>
            <a:cxnSpLocks/>
            <a:stCxn id="5" idx="3"/>
            <a:endCxn id="10" idx="1"/>
          </p:cNvCxnSpPr>
          <p:nvPr/>
        </p:nvCxnSpPr>
        <p:spPr>
          <a:xfrm>
            <a:off x="3023146" y="3728938"/>
            <a:ext cx="73487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ABA23F4E-6943-C4A6-8361-D08DC420C1DE}"/>
              </a:ext>
            </a:extLst>
          </p:cNvPr>
          <p:cNvCxnSpPr>
            <a:cxnSpLocks/>
            <a:stCxn id="10" idx="3"/>
            <a:endCxn id="14" idx="1"/>
          </p:cNvCxnSpPr>
          <p:nvPr/>
        </p:nvCxnSpPr>
        <p:spPr>
          <a:xfrm flipV="1">
            <a:off x="6593508" y="3728937"/>
            <a:ext cx="1290060"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55022C7C-0922-2098-25D9-D2A82936F0A2}"/>
              </a:ext>
            </a:extLst>
          </p:cNvPr>
          <p:cNvCxnSpPr>
            <a:cxnSpLocks/>
            <a:stCxn id="14" idx="2"/>
            <a:endCxn id="18" idx="0"/>
          </p:cNvCxnSpPr>
          <p:nvPr/>
        </p:nvCxnSpPr>
        <p:spPr>
          <a:xfrm>
            <a:off x="9335611" y="3991905"/>
            <a:ext cx="0" cy="76363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C443F94-BB6E-3AE1-1463-0A064DF2414D}"/>
              </a:ext>
            </a:extLst>
          </p:cNvPr>
          <p:cNvCxnSpPr>
            <a:cxnSpLocks/>
            <a:stCxn id="18" idx="1"/>
            <a:endCxn id="20" idx="3"/>
          </p:cNvCxnSpPr>
          <p:nvPr/>
        </p:nvCxnSpPr>
        <p:spPr>
          <a:xfrm flipH="1">
            <a:off x="6953956" y="5479651"/>
            <a:ext cx="868633" cy="633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0E696C2B-5DBB-DCFB-7304-502C2AAF0417}"/>
              </a:ext>
            </a:extLst>
          </p:cNvPr>
          <p:cNvPicPr>
            <a:picLocks noChangeAspect="1"/>
          </p:cNvPicPr>
          <p:nvPr/>
        </p:nvPicPr>
        <p:blipFill>
          <a:blip r:embed="rId2"/>
          <a:stretch>
            <a:fillRect/>
          </a:stretch>
        </p:blipFill>
        <p:spPr>
          <a:xfrm>
            <a:off x="896532" y="2981955"/>
            <a:ext cx="2126614" cy="1493966"/>
          </a:xfrm>
          <a:prstGeom prst="rect">
            <a:avLst/>
          </a:prstGeom>
        </p:spPr>
      </p:pic>
      <p:pic>
        <p:nvPicPr>
          <p:cNvPr id="10" name="Image 9">
            <a:extLst>
              <a:ext uri="{FF2B5EF4-FFF2-40B4-BE49-F238E27FC236}">
                <a16:creationId xmlns:a16="http://schemas.microsoft.com/office/drawing/2014/main" id="{0E5D9CA6-C9AB-F136-3605-0F7C092F3D7C}"/>
              </a:ext>
            </a:extLst>
          </p:cNvPr>
          <p:cNvPicPr>
            <a:picLocks noChangeAspect="1"/>
          </p:cNvPicPr>
          <p:nvPr/>
        </p:nvPicPr>
        <p:blipFill>
          <a:blip r:embed="rId3"/>
          <a:stretch>
            <a:fillRect/>
          </a:stretch>
        </p:blipFill>
        <p:spPr>
          <a:xfrm>
            <a:off x="3758022" y="2799020"/>
            <a:ext cx="2835486" cy="1859835"/>
          </a:xfrm>
          <a:prstGeom prst="rect">
            <a:avLst/>
          </a:prstGeom>
        </p:spPr>
      </p:pic>
      <p:pic>
        <p:nvPicPr>
          <p:cNvPr id="14" name="Image 13">
            <a:extLst>
              <a:ext uri="{FF2B5EF4-FFF2-40B4-BE49-F238E27FC236}">
                <a16:creationId xmlns:a16="http://schemas.microsoft.com/office/drawing/2014/main" id="{BCA57322-2AA0-909C-E7C2-7D59CEC4D023}"/>
              </a:ext>
            </a:extLst>
          </p:cNvPr>
          <p:cNvPicPr>
            <a:picLocks noChangeAspect="1"/>
          </p:cNvPicPr>
          <p:nvPr/>
        </p:nvPicPr>
        <p:blipFill>
          <a:blip r:embed="rId4"/>
          <a:stretch>
            <a:fillRect/>
          </a:stretch>
        </p:blipFill>
        <p:spPr>
          <a:xfrm>
            <a:off x="7883568" y="3465968"/>
            <a:ext cx="2904086" cy="525937"/>
          </a:xfrm>
          <a:prstGeom prst="rect">
            <a:avLst/>
          </a:prstGeom>
        </p:spPr>
      </p:pic>
      <p:pic>
        <p:nvPicPr>
          <p:cNvPr id="18" name="Image 17">
            <a:extLst>
              <a:ext uri="{FF2B5EF4-FFF2-40B4-BE49-F238E27FC236}">
                <a16:creationId xmlns:a16="http://schemas.microsoft.com/office/drawing/2014/main" id="{9A7BAFD0-8AC1-C352-F31C-CA8CE23AC700}"/>
              </a:ext>
            </a:extLst>
          </p:cNvPr>
          <p:cNvPicPr>
            <a:picLocks noChangeAspect="1"/>
          </p:cNvPicPr>
          <p:nvPr/>
        </p:nvPicPr>
        <p:blipFill>
          <a:blip r:embed="rId5"/>
          <a:stretch>
            <a:fillRect/>
          </a:stretch>
        </p:blipFill>
        <p:spPr>
          <a:xfrm>
            <a:off x="7822589" y="4755535"/>
            <a:ext cx="3026043" cy="1448232"/>
          </a:xfrm>
          <a:prstGeom prst="rect">
            <a:avLst/>
          </a:prstGeom>
        </p:spPr>
      </p:pic>
      <p:pic>
        <p:nvPicPr>
          <p:cNvPr id="20" name="Image 19">
            <a:extLst>
              <a:ext uri="{FF2B5EF4-FFF2-40B4-BE49-F238E27FC236}">
                <a16:creationId xmlns:a16="http://schemas.microsoft.com/office/drawing/2014/main" id="{9F7BBA48-E490-B95D-12BF-EBA0A2710154}"/>
              </a:ext>
            </a:extLst>
          </p:cNvPr>
          <p:cNvPicPr>
            <a:picLocks noChangeAspect="1"/>
          </p:cNvPicPr>
          <p:nvPr/>
        </p:nvPicPr>
        <p:blipFill>
          <a:blip r:embed="rId6"/>
          <a:stretch>
            <a:fillRect/>
          </a:stretch>
        </p:blipFill>
        <p:spPr>
          <a:xfrm>
            <a:off x="1153406" y="5211582"/>
            <a:ext cx="5800550" cy="548804"/>
          </a:xfrm>
          <a:prstGeom prst="rect">
            <a:avLst/>
          </a:prstGeom>
        </p:spPr>
      </p:pic>
      <p:sp>
        <p:nvSpPr>
          <p:cNvPr id="42" name="Espace réservé du contenu 7">
            <a:extLst>
              <a:ext uri="{FF2B5EF4-FFF2-40B4-BE49-F238E27FC236}">
                <a16:creationId xmlns:a16="http://schemas.microsoft.com/office/drawing/2014/main" id="{0A7A3DB3-EA11-F84B-6990-AAB7939999E4}"/>
              </a:ext>
            </a:extLst>
          </p:cNvPr>
          <p:cNvSpPr txBox="1">
            <a:spLocks/>
          </p:cNvSpPr>
          <p:nvPr/>
        </p:nvSpPr>
        <p:spPr>
          <a:xfrm>
            <a:off x="518661" y="6306146"/>
            <a:ext cx="10894406" cy="4167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Suppression des variables des fats individuels du data set à la suite de ce remplacement.</a:t>
            </a:r>
          </a:p>
        </p:txBody>
      </p:sp>
    </p:spTree>
    <p:extLst>
      <p:ext uri="{BB962C8B-B14F-4D97-AF65-F5344CB8AC3E}">
        <p14:creationId xmlns:p14="http://schemas.microsoft.com/office/powerpoint/2010/main" val="320110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772356" y="437297"/>
            <a:ext cx="10419643" cy="1143147"/>
          </a:xfrm>
        </p:spPr>
        <p:txBody>
          <a:bodyPr>
            <a:normAutofit fontScale="90000"/>
          </a:bodyPr>
          <a:lstStyle/>
          <a:p>
            <a:r>
              <a:rPr lang="fr-FR" dirty="0" err="1"/>
              <a:t>Iterative</a:t>
            </a:r>
            <a:r>
              <a:rPr lang="fr-FR" dirty="0"/>
              <a:t> imputer sur les variables fortement corrélées</a:t>
            </a:r>
          </a:p>
        </p:txBody>
      </p:sp>
      <p:pic>
        <p:nvPicPr>
          <p:cNvPr id="4" name="Espace réservé du contenu 3">
            <a:extLst>
              <a:ext uri="{FF2B5EF4-FFF2-40B4-BE49-F238E27FC236}">
                <a16:creationId xmlns:a16="http://schemas.microsoft.com/office/drawing/2014/main" id="{A6AAA624-B77D-99F7-6F1E-C1F0841128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826" y="1389251"/>
            <a:ext cx="4517513" cy="2754943"/>
          </a:xfrm>
        </p:spPr>
      </p:pic>
      <p:pic>
        <p:nvPicPr>
          <p:cNvPr id="6" name="Image 5">
            <a:extLst>
              <a:ext uri="{FF2B5EF4-FFF2-40B4-BE49-F238E27FC236}">
                <a16:creationId xmlns:a16="http://schemas.microsoft.com/office/drawing/2014/main" id="{3CEE1FD1-731A-E6F0-A3E0-F8FE733A9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220" y="1126387"/>
            <a:ext cx="2611260" cy="1512442"/>
          </a:xfrm>
          <a:prstGeom prst="rect">
            <a:avLst/>
          </a:prstGeom>
        </p:spPr>
      </p:pic>
      <p:pic>
        <p:nvPicPr>
          <p:cNvPr id="9" name="Image 8">
            <a:extLst>
              <a:ext uri="{FF2B5EF4-FFF2-40B4-BE49-F238E27FC236}">
                <a16:creationId xmlns:a16="http://schemas.microsoft.com/office/drawing/2014/main" id="{BDCE1D99-6EC7-5A9B-FF71-C024EC760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300" y="2672779"/>
            <a:ext cx="2399099" cy="1512442"/>
          </a:xfrm>
          <a:prstGeom prst="rect">
            <a:avLst/>
          </a:prstGeom>
        </p:spPr>
      </p:pic>
      <p:pic>
        <p:nvPicPr>
          <p:cNvPr id="11" name="Image 10">
            <a:extLst>
              <a:ext uri="{FF2B5EF4-FFF2-40B4-BE49-F238E27FC236}">
                <a16:creationId xmlns:a16="http://schemas.microsoft.com/office/drawing/2014/main" id="{5A53FBBB-0C1D-B308-0F55-B8E6F8153BE0}"/>
              </a:ext>
            </a:extLst>
          </p:cNvPr>
          <p:cNvPicPr>
            <a:picLocks noChangeAspect="1"/>
          </p:cNvPicPr>
          <p:nvPr/>
        </p:nvPicPr>
        <p:blipFill>
          <a:blip r:embed="rId5"/>
          <a:stretch>
            <a:fillRect/>
          </a:stretch>
        </p:blipFill>
        <p:spPr>
          <a:xfrm>
            <a:off x="8248233" y="1480155"/>
            <a:ext cx="3787493" cy="2317347"/>
          </a:xfrm>
          <a:prstGeom prst="rect">
            <a:avLst/>
          </a:prstGeom>
        </p:spPr>
      </p:pic>
      <p:pic>
        <p:nvPicPr>
          <p:cNvPr id="13" name="Image 12">
            <a:extLst>
              <a:ext uri="{FF2B5EF4-FFF2-40B4-BE49-F238E27FC236}">
                <a16:creationId xmlns:a16="http://schemas.microsoft.com/office/drawing/2014/main" id="{FD150600-2AA9-00E1-3D46-8211FD65E2B1}"/>
              </a:ext>
            </a:extLst>
          </p:cNvPr>
          <p:cNvPicPr>
            <a:picLocks noChangeAspect="1"/>
          </p:cNvPicPr>
          <p:nvPr/>
        </p:nvPicPr>
        <p:blipFill>
          <a:blip r:embed="rId6"/>
          <a:stretch>
            <a:fillRect/>
          </a:stretch>
        </p:blipFill>
        <p:spPr>
          <a:xfrm>
            <a:off x="261196" y="4614826"/>
            <a:ext cx="2394391" cy="1227669"/>
          </a:xfrm>
          <a:prstGeom prst="rect">
            <a:avLst/>
          </a:prstGeom>
        </p:spPr>
      </p:pic>
      <p:pic>
        <p:nvPicPr>
          <p:cNvPr id="15" name="Image 14">
            <a:extLst>
              <a:ext uri="{FF2B5EF4-FFF2-40B4-BE49-F238E27FC236}">
                <a16:creationId xmlns:a16="http://schemas.microsoft.com/office/drawing/2014/main" id="{9E665B29-3787-75FC-6283-A0AE978AAAE4}"/>
              </a:ext>
            </a:extLst>
          </p:cNvPr>
          <p:cNvPicPr>
            <a:picLocks noChangeAspect="1"/>
          </p:cNvPicPr>
          <p:nvPr/>
        </p:nvPicPr>
        <p:blipFill>
          <a:blip r:embed="rId7"/>
          <a:stretch>
            <a:fillRect/>
          </a:stretch>
        </p:blipFill>
        <p:spPr>
          <a:xfrm>
            <a:off x="3114293" y="4144993"/>
            <a:ext cx="5963413" cy="2167333"/>
          </a:xfrm>
          <a:prstGeom prst="rect">
            <a:avLst/>
          </a:prstGeom>
        </p:spPr>
      </p:pic>
      <p:pic>
        <p:nvPicPr>
          <p:cNvPr id="17" name="Image 16">
            <a:extLst>
              <a:ext uri="{FF2B5EF4-FFF2-40B4-BE49-F238E27FC236}">
                <a16:creationId xmlns:a16="http://schemas.microsoft.com/office/drawing/2014/main" id="{4B7C5A6C-AEB8-9DE0-011C-503CFEEA7697}"/>
              </a:ext>
            </a:extLst>
          </p:cNvPr>
          <p:cNvPicPr>
            <a:picLocks noChangeAspect="1"/>
          </p:cNvPicPr>
          <p:nvPr/>
        </p:nvPicPr>
        <p:blipFill>
          <a:blip r:embed="rId8"/>
          <a:stretch>
            <a:fillRect/>
          </a:stretch>
        </p:blipFill>
        <p:spPr>
          <a:xfrm>
            <a:off x="9536412" y="4577831"/>
            <a:ext cx="2255576" cy="1301656"/>
          </a:xfrm>
          <a:prstGeom prst="rect">
            <a:avLst/>
          </a:prstGeom>
        </p:spPr>
      </p:pic>
      <p:cxnSp>
        <p:nvCxnSpPr>
          <p:cNvPr id="18" name="Connecteur droit avec flèche 17">
            <a:extLst>
              <a:ext uri="{FF2B5EF4-FFF2-40B4-BE49-F238E27FC236}">
                <a16:creationId xmlns:a16="http://schemas.microsoft.com/office/drawing/2014/main" id="{73CA050E-F9E4-2B60-DB83-CE68ABE8EACD}"/>
              </a:ext>
            </a:extLst>
          </p:cNvPr>
          <p:cNvCxnSpPr>
            <a:cxnSpLocks/>
            <a:stCxn id="13" idx="3"/>
            <a:endCxn id="15" idx="1"/>
          </p:cNvCxnSpPr>
          <p:nvPr/>
        </p:nvCxnSpPr>
        <p:spPr>
          <a:xfrm flipV="1">
            <a:off x="2655587" y="5228660"/>
            <a:ext cx="458706"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393EA3E8-204F-4933-DC8F-2F8EEE9056B8}"/>
              </a:ext>
            </a:extLst>
          </p:cNvPr>
          <p:cNvCxnSpPr>
            <a:cxnSpLocks/>
            <a:stCxn id="15" idx="3"/>
            <a:endCxn id="17" idx="1"/>
          </p:cNvCxnSpPr>
          <p:nvPr/>
        </p:nvCxnSpPr>
        <p:spPr>
          <a:xfrm flipV="1">
            <a:off x="9077706" y="5228659"/>
            <a:ext cx="458706"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Espace réservé du contenu 7">
            <a:extLst>
              <a:ext uri="{FF2B5EF4-FFF2-40B4-BE49-F238E27FC236}">
                <a16:creationId xmlns:a16="http://schemas.microsoft.com/office/drawing/2014/main" id="{4A7A7A45-8139-9353-2D00-FB4533E4AD13}"/>
              </a:ext>
            </a:extLst>
          </p:cNvPr>
          <p:cNvSpPr txBox="1">
            <a:spLocks/>
          </p:cNvSpPr>
          <p:nvPr/>
        </p:nvSpPr>
        <p:spPr>
          <a:xfrm>
            <a:off x="9662838" y="4164604"/>
            <a:ext cx="3752256" cy="6332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APRES</a:t>
            </a:r>
          </a:p>
        </p:txBody>
      </p:sp>
      <p:sp>
        <p:nvSpPr>
          <p:cNvPr id="27" name="Espace réservé du contenu 7">
            <a:extLst>
              <a:ext uri="{FF2B5EF4-FFF2-40B4-BE49-F238E27FC236}">
                <a16:creationId xmlns:a16="http://schemas.microsoft.com/office/drawing/2014/main" id="{7CEB97D2-0426-583E-7F2E-4557C990D1BE}"/>
              </a:ext>
            </a:extLst>
          </p:cNvPr>
          <p:cNvSpPr txBox="1">
            <a:spLocks/>
          </p:cNvSpPr>
          <p:nvPr/>
        </p:nvSpPr>
        <p:spPr>
          <a:xfrm>
            <a:off x="1194912" y="4188028"/>
            <a:ext cx="3752256" cy="6332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AVANT</a:t>
            </a:r>
          </a:p>
        </p:txBody>
      </p:sp>
      <p:sp>
        <p:nvSpPr>
          <p:cNvPr id="39" name="Espace réservé du contenu 7">
            <a:extLst>
              <a:ext uri="{FF2B5EF4-FFF2-40B4-BE49-F238E27FC236}">
                <a16:creationId xmlns:a16="http://schemas.microsoft.com/office/drawing/2014/main" id="{93033EE4-58E5-E83A-D8E4-211F465812FC}"/>
              </a:ext>
            </a:extLst>
          </p:cNvPr>
          <p:cNvSpPr txBox="1">
            <a:spLocks/>
          </p:cNvSpPr>
          <p:nvPr/>
        </p:nvSpPr>
        <p:spPr>
          <a:xfrm>
            <a:off x="1194911" y="6355361"/>
            <a:ext cx="10997087" cy="6332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Traitement des valeurs aberrantes crées avec un seuillage</a:t>
            </a:r>
          </a:p>
        </p:txBody>
      </p:sp>
    </p:spTree>
    <p:extLst>
      <p:ext uri="{BB962C8B-B14F-4D97-AF65-F5344CB8AC3E}">
        <p14:creationId xmlns:p14="http://schemas.microsoft.com/office/powerpoint/2010/main" val="2541746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2592925" y="437297"/>
            <a:ext cx="8911687" cy="1280890"/>
          </a:xfrm>
        </p:spPr>
        <p:txBody>
          <a:bodyPr/>
          <a:lstStyle/>
          <a:p>
            <a:r>
              <a:rPr lang="fr-FR" dirty="0"/>
              <a:t>KNN imputer pour compléter les dernières valeurs manquantes</a:t>
            </a:r>
          </a:p>
        </p:txBody>
      </p:sp>
      <p:pic>
        <p:nvPicPr>
          <p:cNvPr id="4" name="Espace réservé du contenu 3">
            <a:extLst>
              <a:ext uri="{FF2B5EF4-FFF2-40B4-BE49-F238E27FC236}">
                <a16:creationId xmlns:a16="http://schemas.microsoft.com/office/drawing/2014/main" id="{DA5A9B74-E5A9-7604-D4AE-D18FC56F4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8566" y="1763782"/>
            <a:ext cx="2721878" cy="1347053"/>
          </a:xfrm>
        </p:spPr>
      </p:pic>
      <p:sp>
        <p:nvSpPr>
          <p:cNvPr id="6" name="Espace réservé du contenu 7">
            <a:extLst>
              <a:ext uri="{FF2B5EF4-FFF2-40B4-BE49-F238E27FC236}">
                <a16:creationId xmlns:a16="http://schemas.microsoft.com/office/drawing/2014/main" id="{6D4BB529-EDBA-59EF-B604-5B1A431BBBD8}"/>
              </a:ext>
            </a:extLst>
          </p:cNvPr>
          <p:cNvSpPr txBox="1">
            <a:spLocks/>
          </p:cNvSpPr>
          <p:nvPr/>
        </p:nvSpPr>
        <p:spPr>
          <a:xfrm>
            <a:off x="1105859" y="1763782"/>
            <a:ext cx="5385251" cy="21647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Nous pouvons constater les moyennes des valeurs manquantes par individu restantes.</a:t>
            </a:r>
          </a:p>
          <a:p>
            <a:r>
              <a:rPr lang="fr-FR" dirty="0"/>
              <a:t>Recherche du meilleur paramètre K du </a:t>
            </a:r>
            <a:r>
              <a:rPr lang="fr-FR" dirty="0" err="1"/>
              <a:t>knn</a:t>
            </a:r>
            <a:r>
              <a:rPr lang="fr-FR" dirty="0"/>
              <a:t> sur notre jeu de données (ici pris à 3 pour avoir une valeur impair du nombre de voisins)</a:t>
            </a:r>
          </a:p>
        </p:txBody>
      </p:sp>
      <p:pic>
        <p:nvPicPr>
          <p:cNvPr id="7" name="Image 6">
            <a:extLst>
              <a:ext uri="{FF2B5EF4-FFF2-40B4-BE49-F238E27FC236}">
                <a16:creationId xmlns:a16="http://schemas.microsoft.com/office/drawing/2014/main" id="{C87B631D-32C4-0541-AC5F-4F43A3D6A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9075" y="1718187"/>
            <a:ext cx="1763106" cy="1417714"/>
          </a:xfrm>
          <a:prstGeom prst="rect">
            <a:avLst/>
          </a:prstGeom>
        </p:spPr>
      </p:pic>
      <p:pic>
        <p:nvPicPr>
          <p:cNvPr id="10" name="Image 9">
            <a:extLst>
              <a:ext uri="{FF2B5EF4-FFF2-40B4-BE49-F238E27FC236}">
                <a16:creationId xmlns:a16="http://schemas.microsoft.com/office/drawing/2014/main" id="{48476265-C61C-AC98-1BE8-E3EADEBE6CB5}"/>
              </a:ext>
            </a:extLst>
          </p:cNvPr>
          <p:cNvPicPr>
            <a:picLocks noChangeAspect="1"/>
          </p:cNvPicPr>
          <p:nvPr/>
        </p:nvPicPr>
        <p:blipFill>
          <a:blip r:embed="rId4"/>
          <a:stretch>
            <a:fillRect/>
          </a:stretch>
        </p:blipFill>
        <p:spPr>
          <a:xfrm>
            <a:off x="6570931" y="3115520"/>
            <a:ext cx="4650226" cy="1221669"/>
          </a:xfrm>
          <a:prstGeom prst="rect">
            <a:avLst/>
          </a:prstGeom>
        </p:spPr>
      </p:pic>
      <p:pic>
        <p:nvPicPr>
          <p:cNvPr id="12" name="Image 11">
            <a:extLst>
              <a:ext uri="{FF2B5EF4-FFF2-40B4-BE49-F238E27FC236}">
                <a16:creationId xmlns:a16="http://schemas.microsoft.com/office/drawing/2014/main" id="{34CD4860-E418-D657-FEF3-F81AB4876979}"/>
              </a:ext>
            </a:extLst>
          </p:cNvPr>
          <p:cNvPicPr>
            <a:picLocks noChangeAspect="1"/>
          </p:cNvPicPr>
          <p:nvPr/>
        </p:nvPicPr>
        <p:blipFill>
          <a:blip r:embed="rId5"/>
          <a:stretch>
            <a:fillRect/>
          </a:stretch>
        </p:blipFill>
        <p:spPr>
          <a:xfrm>
            <a:off x="388356" y="4520337"/>
            <a:ext cx="4409137" cy="1750231"/>
          </a:xfrm>
          <a:prstGeom prst="rect">
            <a:avLst/>
          </a:prstGeom>
        </p:spPr>
      </p:pic>
      <p:sp>
        <p:nvSpPr>
          <p:cNvPr id="13" name="Espace réservé du contenu 7">
            <a:extLst>
              <a:ext uri="{FF2B5EF4-FFF2-40B4-BE49-F238E27FC236}">
                <a16:creationId xmlns:a16="http://schemas.microsoft.com/office/drawing/2014/main" id="{95A04E42-0DBB-6CC9-E6BF-1EC437E3BAFA}"/>
              </a:ext>
            </a:extLst>
          </p:cNvPr>
          <p:cNvSpPr txBox="1">
            <a:spLocks/>
          </p:cNvSpPr>
          <p:nvPr/>
        </p:nvSpPr>
        <p:spPr>
          <a:xfrm>
            <a:off x="7234017" y="4811546"/>
            <a:ext cx="4569628" cy="21647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On utilise le KNN Imputer avec un paramètre 3 pour remplacer les dernières valeurs manquantes des variables quantitatives.</a:t>
            </a:r>
          </a:p>
        </p:txBody>
      </p:sp>
      <p:pic>
        <p:nvPicPr>
          <p:cNvPr id="15" name="Image 14">
            <a:extLst>
              <a:ext uri="{FF2B5EF4-FFF2-40B4-BE49-F238E27FC236}">
                <a16:creationId xmlns:a16="http://schemas.microsoft.com/office/drawing/2014/main" id="{9902A59C-6836-B5ED-8014-11B52066A0F1}"/>
              </a:ext>
            </a:extLst>
          </p:cNvPr>
          <p:cNvPicPr>
            <a:picLocks noChangeAspect="1"/>
          </p:cNvPicPr>
          <p:nvPr/>
        </p:nvPicPr>
        <p:blipFill>
          <a:blip r:embed="rId6"/>
          <a:stretch>
            <a:fillRect/>
          </a:stretch>
        </p:blipFill>
        <p:spPr>
          <a:xfrm>
            <a:off x="5080062" y="4617407"/>
            <a:ext cx="2031876" cy="1556092"/>
          </a:xfrm>
          <a:prstGeom prst="rect">
            <a:avLst/>
          </a:prstGeom>
        </p:spPr>
      </p:pic>
    </p:spTree>
    <p:extLst>
      <p:ext uri="{BB962C8B-B14F-4D97-AF65-F5344CB8AC3E}">
        <p14:creationId xmlns:p14="http://schemas.microsoft.com/office/powerpoint/2010/main" val="1098829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36376" y="557938"/>
            <a:ext cx="8911687" cy="1280890"/>
          </a:xfrm>
        </p:spPr>
        <p:txBody>
          <a:bodyPr/>
          <a:lstStyle/>
          <a:p>
            <a:r>
              <a:rPr lang="fr-FR" dirty="0"/>
              <a:t>8- Aller plus loin</a:t>
            </a:r>
          </a:p>
        </p:txBody>
      </p:sp>
      <p:sp>
        <p:nvSpPr>
          <p:cNvPr id="6" name="Espace réservé du contenu 7">
            <a:extLst>
              <a:ext uri="{FF2B5EF4-FFF2-40B4-BE49-F238E27FC236}">
                <a16:creationId xmlns:a16="http://schemas.microsoft.com/office/drawing/2014/main" id="{10BE1875-387F-E347-E6E0-6E1779C97896}"/>
              </a:ext>
            </a:extLst>
          </p:cNvPr>
          <p:cNvSpPr txBox="1">
            <a:spLocks/>
          </p:cNvSpPr>
          <p:nvPr/>
        </p:nvSpPr>
        <p:spPr>
          <a:xfrm>
            <a:off x="7267884" y="1777320"/>
            <a:ext cx="4569628" cy="301606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On peut utiliser la colonne nutrition-score-fr_100g pour compléter la colonne </a:t>
            </a:r>
            <a:r>
              <a:rPr lang="fr-FR" dirty="0" err="1"/>
              <a:t>nutrition_grade_fr</a:t>
            </a:r>
            <a:r>
              <a:rPr lang="fr-FR" dirty="0"/>
              <a:t> (coefficient </a:t>
            </a:r>
            <a:r>
              <a:rPr lang="fr-FR" dirty="0" err="1"/>
              <a:t>eta-squared</a:t>
            </a:r>
            <a:r>
              <a:rPr lang="fr-FR" dirty="0"/>
              <a:t> de 0.93).</a:t>
            </a:r>
          </a:p>
          <a:p>
            <a:r>
              <a:rPr lang="fr-FR" dirty="0"/>
              <a:t>Utilisation d’une table de conversion pour passer les nutrition grades en variables numériques.</a:t>
            </a:r>
          </a:p>
          <a:p>
            <a:r>
              <a:rPr lang="fr-FR" dirty="0"/>
              <a:t>Utilisation d’un </a:t>
            </a:r>
            <a:r>
              <a:rPr lang="fr-FR" dirty="0" err="1"/>
              <a:t>knn</a:t>
            </a:r>
            <a:r>
              <a:rPr lang="fr-FR" dirty="0"/>
              <a:t> imputer pour remplacer les valeurs manquantes.</a:t>
            </a:r>
          </a:p>
          <a:p>
            <a:r>
              <a:rPr lang="fr-FR" dirty="0"/>
              <a:t>Certaines erreurs d’</a:t>
            </a:r>
            <a:r>
              <a:rPr lang="fr-FR" dirty="0" err="1"/>
              <a:t>irregularité</a:t>
            </a:r>
            <a:r>
              <a:rPr lang="fr-FR" dirty="0"/>
              <a:t> dans les colonnes de dates, inutiles dans notre étude donc que l’on peut drop (sinon la solution serait d’utiliser les méthodes </a:t>
            </a:r>
            <a:r>
              <a:rPr lang="fr-FR" dirty="0" err="1"/>
              <a:t>pd.to_numeric</a:t>
            </a:r>
            <a:r>
              <a:rPr lang="fr-FR" dirty="0"/>
              <a:t>() et </a:t>
            </a:r>
            <a:r>
              <a:rPr lang="fr-FR" dirty="0" err="1"/>
              <a:t>pd.to_datetime</a:t>
            </a:r>
            <a:r>
              <a:rPr lang="fr-FR" dirty="0"/>
              <a:t>() en remplaçant les valeurs erronées par les colonnes adjacentes. </a:t>
            </a:r>
          </a:p>
          <a:p>
            <a:r>
              <a:rPr lang="fr-FR" dirty="0"/>
              <a:t>Exportation du jeu de données en fichier csv (</a:t>
            </a:r>
            <a:r>
              <a:rPr lang="fr-FR" dirty="0" err="1"/>
              <a:t>pd.to_csv</a:t>
            </a:r>
            <a:r>
              <a:rPr lang="fr-FR" dirty="0"/>
              <a:t>()).</a:t>
            </a:r>
          </a:p>
        </p:txBody>
      </p:sp>
      <p:pic>
        <p:nvPicPr>
          <p:cNvPr id="7" name="Image 6">
            <a:extLst>
              <a:ext uri="{FF2B5EF4-FFF2-40B4-BE49-F238E27FC236}">
                <a16:creationId xmlns:a16="http://schemas.microsoft.com/office/drawing/2014/main" id="{20383611-0B7A-A08D-3E41-3123DAEEC832}"/>
              </a:ext>
            </a:extLst>
          </p:cNvPr>
          <p:cNvPicPr>
            <a:picLocks noChangeAspect="1"/>
          </p:cNvPicPr>
          <p:nvPr/>
        </p:nvPicPr>
        <p:blipFill>
          <a:blip r:embed="rId2"/>
          <a:stretch>
            <a:fillRect/>
          </a:stretch>
        </p:blipFill>
        <p:spPr>
          <a:xfrm>
            <a:off x="7485194" y="4793387"/>
            <a:ext cx="4352318" cy="1562566"/>
          </a:xfrm>
          <a:prstGeom prst="rect">
            <a:avLst/>
          </a:prstGeom>
        </p:spPr>
      </p:pic>
      <p:pic>
        <p:nvPicPr>
          <p:cNvPr id="10" name="Image 9">
            <a:extLst>
              <a:ext uri="{FF2B5EF4-FFF2-40B4-BE49-F238E27FC236}">
                <a16:creationId xmlns:a16="http://schemas.microsoft.com/office/drawing/2014/main" id="{018BDEF6-83FC-F048-D3FE-04A926E63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67" y="1536990"/>
            <a:ext cx="3617044" cy="1560328"/>
          </a:xfrm>
          <a:prstGeom prst="rect">
            <a:avLst/>
          </a:prstGeom>
        </p:spPr>
      </p:pic>
      <p:pic>
        <p:nvPicPr>
          <p:cNvPr id="14" name="Espace réservé du contenu 13">
            <a:extLst>
              <a:ext uri="{FF2B5EF4-FFF2-40B4-BE49-F238E27FC236}">
                <a16:creationId xmlns:a16="http://schemas.microsoft.com/office/drawing/2014/main" id="{B56EA05B-D657-7376-898A-ED7E1168780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68957" y="1417362"/>
            <a:ext cx="3277881" cy="1799584"/>
          </a:xfrm>
        </p:spPr>
      </p:pic>
      <p:pic>
        <p:nvPicPr>
          <p:cNvPr id="16" name="Image 15">
            <a:extLst>
              <a:ext uri="{FF2B5EF4-FFF2-40B4-BE49-F238E27FC236}">
                <a16:creationId xmlns:a16="http://schemas.microsoft.com/office/drawing/2014/main" id="{8C4F07C6-53B2-E669-99B8-E61B09C5A29C}"/>
              </a:ext>
            </a:extLst>
          </p:cNvPr>
          <p:cNvPicPr>
            <a:picLocks noChangeAspect="1"/>
          </p:cNvPicPr>
          <p:nvPr/>
        </p:nvPicPr>
        <p:blipFill>
          <a:blip r:embed="rId5"/>
          <a:stretch>
            <a:fillRect/>
          </a:stretch>
        </p:blipFill>
        <p:spPr>
          <a:xfrm>
            <a:off x="520187" y="4035463"/>
            <a:ext cx="2832845" cy="1885053"/>
          </a:xfrm>
          <a:prstGeom prst="rect">
            <a:avLst/>
          </a:prstGeom>
        </p:spPr>
      </p:pic>
      <p:pic>
        <p:nvPicPr>
          <p:cNvPr id="18" name="Image 17">
            <a:extLst>
              <a:ext uri="{FF2B5EF4-FFF2-40B4-BE49-F238E27FC236}">
                <a16:creationId xmlns:a16="http://schemas.microsoft.com/office/drawing/2014/main" id="{56BB2566-1ABC-574A-F4D1-F61D6FE6D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3343" y="3753337"/>
            <a:ext cx="3588391" cy="2885426"/>
          </a:xfrm>
          <a:prstGeom prst="rect">
            <a:avLst/>
          </a:prstGeom>
        </p:spPr>
      </p:pic>
    </p:spTree>
    <p:extLst>
      <p:ext uri="{BB962C8B-B14F-4D97-AF65-F5344CB8AC3E}">
        <p14:creationId xmlns:p14="http://schemas.microsoft.com/office/powerpoint/2010/main" val="49374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0"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1"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2"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4"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5"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6"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7"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8"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9"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0"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1"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3"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5" name="Rectangle 24">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874B850-E298-2E64-5E21-73A9538FFF48}"/>
              </a:ext>
            </a:extLst>
          </p:cNvPr>
          <p:cNvSpPr>
            <a:spLocks noGrp="1"/>
          </p:cNvSpPr>
          <p:nvPr>
            <p:ph type="ctrTitle"/>
          </p:nvPr>
        </p:nvSpPr>
        <p:spPr>
          <a:xfrm>
            <a:off x="5618969" y="804335"/>
            <a:ext cx="5768697" cy="5249332"/>
          </a:xfrm>
        </p:spPr>
        <p:txBody>
          <a:bodyPr anchor="ctr">
            <a:normAutofit/>
          </a:bodyPr>
          <a:lstStyle/>
          <a:p>
            <a:r>
              <a:rPr lang="fr-FR">
                <a:solidFill>
                  <a:schemeClr val="tx1"/>
                </a:solidFill>
              </a:rPr>
              <a:t>4- Analyse exploratoire des données</a:t>
            </a:r>
          </a:p>
        </p:txBody>
      </p:sp>
    </p:spTree>
    <p:extLst>
      <p:ext uri="{BB962C8B-B14F-4D97-AF65-F5344CB8AC3E}">
        <p14:creationId xmlns:p14="http://schemas.microsoft.com/office/powerpoint/2010/main" val="10794366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BFD8B1BF-3FA1-9F4A-A433-BE74BAEDC1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4992" y="2875002"/>
            <a:ext cx="5535546" cy="3436621"/>
          </a:xfrm>
        </p:spPr>
      </p:pic>
      <p:sp>
        <p:nvSpPr>
          <p:cNvPr id="4" name="Titre 3">
            <a:extLst>
              <a:ext uri="{FF2B5EF4-FFF2-40B4-BE49-F238E27FC236}">
                <a16:creationId xmlns:a16="http://schemas.microsoft.com/office/drawing/2014/main" id="{F283B194-922A-0CFC-99F4-2C3CED88C7CD}"/>
              </a:ext>
            </a:extLst>
          </p:cNvPr>
          <p:cNvSpPr>
            <a:spLocks noGrp="1"/>
          </p:cNvSpPr>
          <p:nvPr>
            <p:ph type="title"/>
          </p:nvPr>
        </p:nvSpPr>
        <p:spPr>
          <a:xfrm>
            <a:off x="1757547" y="546377"/>
            <a:ext cx="8911687" cy="1280890"/>
          </a:xfrm>
        </p:spPr>
        <p:txBody>
          <a:bodyPr/>
          <a:lstStyle/>
          <a:p>
            <a:r>
              <a:rPr lang="en-GB" dirty="0"/>
              <a:t>Introduction</a:t>
            </a:r>
            <a:endParaRPr lang="fr-FR" dirty="0"/>
          </a:p>
        </p:txBody>
      </p:sp>
      <p:pic>
        <p:nvPicPr>
          <p:cNvPr id="6" name="Image 5">
            <a:extLst>
              <a:ext uri="{FF2B5EF4-FFF2-40B4-BE49-F238E27FC236}">
                <a16:creationId xmlns:a16="http://schemas.microsoft.com/office/drawing/2014/main" id="{19601F78-36E0-DF5A-ADE3-00450A580270}"/>
              </a:ext>
            </a:extLst>
          </p:cNvPr>
          <p:cNvPicPr>
            <a:picLocks noChangeAspect="1"/>
          </p:cNvPicPr>
          <p:nvPr/>
        </p:nvPicPr>
        <p:blipFill>
          <a:blip r:embed="rId3"/>
          <a:stretch>
            <a:fillRect/>
          </a:stretch>
        </p:blipFill>
        <p:spPr>
          <a:xfrm>
            <a:off x="297813" y="1456268"/>
            <a:ext cx="6056838" cy="4855356"/>
          </a:xfrm>
          <a:prstGeom prst="rect">
            <a:avLst/>
          </a:prstGeom>
        </p:spPr>
      </p:pic>
      <p:sp>
        <p:nvSpPr>
          <p:cNvPr id="11" name="Espace réservé du contenu 7">
            <a:extLst>
              <a:ext uri="{FF2B5EF4-FFF2-40B4-BE49-F238E27FC236}">
                <a16:creationId xmlns:a16="http://schemas.microsoft.com/office/drawing/2014/main" id="{75398962-1975-6D7B-DA61-DAE521E48D45}"/>
              </a:ext>
            </a:extLst>
          </p:cNvPr>
          <p:cNvSpPr txBox="1">
            <a:spLocks/>
          </p:cNvSpPr>
          <p:nvPr/>
        </p:nvSpPr>
        <p:spPr>
          <a:xfrm>
            <a:off x="6978928" y="875837"/>
            <a:ext cx="4569628" cy="19028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Exemple de simulation d’évolution de la glycémie pour une personne de 75 kg ingérant 75g de glucides au cours d’un repas, en partant d’un taux de sucre dans le sang de 1 g/L.</a:t>
            </a:r>
          </a:p>
        </p:txBody>
      </p:sp>
    </p:spTree>
    <p:extLst>
      <p:ext uri="{BB962C8B-B14F-4D97-AF65-F5344CB8AC3E}">
        <p14:creationId xmlns:p14="http://schemas.microsoft.com/office/powerpoint/2010/main" val="256442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591733" y="527608"/>
            <a:ext cx="10442223" cy="702881"/>
          </a:xfrm>
        </p:spPr>
        <p:txBody>
          <a:bodyPr/>
          <a:lstStyle/>
          <a:p>
            <a:r>
              <a:rPr lang="fr-FR" dirty="0"/>
              <a:t>1- Analyse univariée – Variables quantitatives </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843904" y="1260449"/>
            <a:ext cx="8915400" cy="367633"/>
          </a:xfrm>
        </p:spPr>
        <p:txBody>
          <a:bodyPr/>
          <a:lstStyle/>
          <a:p>
            <a:r>
              <a:rPr lang="fr-FR" u="sng" dirty="0"/>
              <a:t>Indicateurs statistiques classiques </a:t>
            </a:r>
            <a:r>
              <a:rPr lang="fr-FR" dirty="0"/>
              <a:t>:</a:t>
            </a:r>
          </a:p>
        </p:txBody>
      </p:sp>
      <p:pic>
        <p:nvPicPr>
          <p:cNvPr id="4" name="Image 3">
            <a:extLst>
              <a:ext uri="{FF2B5EF4-FFF2-40B4-BE49-F238E27FC236}">
                <a16:creationId xmlns:a16="http://schemas.microsoft.com/office/drawing/2014/main" id="{382615C1-6F90-D055-9C2F-81294E9368BD}"/>
              </a:ext>
            </a:extLst>
          </p:cNvPr>
          <p:cNvPicPr>
            <a:picLocks noChangeAspect="1"/>
          </p:cNvPicPr>
          <p:nvPr/>
        </p:nvPicPr>
        <p:blipFill>
          <a:blip r:embed="rId3"/>
          <a:stretch>
            <a:fillRect/>
          </a:stretch>
        </p:blipFill>
        <p:spPr>
          <a:xfrm>
            <a:off x="466900" y="1775569"/>
            <a:ext cx="5945187" cy="1515560"/>
          </a:xfrm>
          <a:prstGeom prst="rect">
            <a:avLst/>
          </a:prstGeom>
        </p:spPr>
      </p:pic>
      <p:pic>
        <p:nvPicPr>
          <p:cNvPr id="9" name="Image 8">
            <a:extLst>
              <a:ext uri="{FF2B5EF4-FFF2-40B4-BE49-F238E27FC236}">
                <a16:creationId xmlns:a16="http://schemas.microsoft.com/office/drawing/2014/main" id="{3DE4BD15-F7DC-EC85-F8BF-2C9774FD8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09" y="3573625"/>
            <a:ext cx="4689502" cy="1546673"/>
          </a:xfrm>
          <a:prstGeom prst="rect">
            <a:avLst/>
          </a:prstGeom>
        </p:spPr>
      </p:pic>
      <p:pic>
        <p:nvPicPr>
          <p:cNvPr id="11" name="Image 10">
            <a:extLst>
              <a:ext uri="{FF2B5EF4-FFF2-40B4-BE49-F238E27FC236}">
                <a16:creationId xmlns:a16="http://schemas.microsoft.com/office/drawing/2014/main" id="{899F6136-959B-6D47-CBA0-2C7686F9D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08" y="5120298"/>
            <a:ext cx="4689503" cy="1558539"/>
          </a:xfrm>
          <a:prstGeom prst="rect">
            <a:avLst/>
          </a:prstGeom>
        </p:spPr>
      </p:pic>
      <p:pic>
        <p:nvPicPr>
          <p:cNvPr id="13" name="Image 12">
            <a:extLst>
              <a:ext uri="{FF2B5EF4-FFF2-40B4-BE49-F238E27FC236}">
                <a16:creationId xmlns:a16="http://schemas.microsoft.com/office/drawing/2014/main" id="{29779A6F-1EFC-BDF0-87E8-6E724D5BBE7D}"/>
              </a:ext>
            </a:extLst>
          </p:cNvPr>
          <p:cNvPicPr>
            <a:picLocks noChangeAspect="1"/>
          </p:cNvPicPr>
          <p:nvPr/>
        </p:nvPicPr>
        <p:blipFill>
          <a:blip r:embed="rId6"/>
          <a:stretch>
            <a:fillRect/>
          </a:stretch>
        </p:blipFill>
        <p:spPr>
          <a:xfrm>
            <a:off x="6555354" y="1189176"/>
            <a:ext cx="3407059" cy="2046102"/>
          </a:xfrm>
          <a:prstGeom prst="rect">
            <a:avLst/>
          </a:prstGeom>
        </p:spPr>
      </p:pic>
      <p:pic>
        <p:nvPicPr>
          <p:cNvPr id="15" name="Image 14">
            <a:extLst>
              <a:ext uri="{FF2B5EF4-FFF2-40B4-BE49-F238E27FC236}">
                <a16:creationId xmlns:a16="http://schemas.microsoft.com/office/drawing/2014/main" id="{1175F160-BED5-0448-35FA-A7098322A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1339" y="1293920"/>
            <a:ext cx="1868434" cy="1378775"/>
          </a:xfrm>
          <a:prstGeom prst="rect">
            <a:avLst/>
          </a:prstGeom>
        </p:spPr>
      </p:pic>
      <p:pic>
        <p:nvPicPr>
          <p:cNvPr id="17" name="Image 16">
            <a:extLst>
              <a:ext uri="{FF2B5EF4-FFF2-40B4-BE49-F238E27FC236}">
                <a16:creationId xmlns:a16="http://schemas.microsoft.com/office/drawing/2014/main" id="{1642732C-7F8D-3E13-1C61-8B31775FA5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7156" y="2824611"/>
            <a:ext cx="1576800" cy="1382134"/>
          </a:xfrm>
          <a:prstGeom prst="rect">
            <a:avLst/>
          </a:prstGeom>
        </p:spPr>
      </p:pic>
      <p:pic>
        <p:nvPicPr>
          <p:cNvPr id="19" name="Image 18">
            <a:extLst>
              <a:ext uri="{FF2B5EF4-FFF2-40B4-BE49-F238E27FC236}">
                <a16:creationId xmlns:a16="http://schemas.microsoft.com/office/drawing/2014/main" id="{0D8AE4A0-4B70-BBD7-1D30-C4B2367116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7155" y="5710405"/>
            <a:ext cx="1576801" cy="1109985"/>
          </a:xfrm>
          <a:prstGeom prst="rect">
            <a:avLst/>
          </a:prstGeom>
        </p:spPr>
      </p:pic>
      <p:pic>
        <p:nvPicPr>
          <p:cNvPr id="21" name="Image 20">
            <a:extLst>
              <a:ext uri="{FF2B5EF4-FFF2-40B4-BE49-F238E27FC236}">
                <a16:creationId xmlns:a16="http://schemas.microsoft.com/office/drawing/2014/main" id="{F4BBEA76-9B41-9DAE-A468-EA24A0E129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7156" y="4324493"/>
            <a:ext cx="1576800" cy="1268164"/>
          </a:xfrm>
          <a:prstGeom prst="rect">
            <a:avLst/>
          </a:prstGeom>
        </p:spPr>
      </p:pic>
      <p:pic>
        <p:nvPicPr>
          <p:cNvPr id="23" name="Image 22">
            <a:extLst>
              <a:ext uri="{FF2B5EF4-FFF2-40B4-BE49-F238E27FC236}">
                <a16:creationId xmlns:a16="http://schemas.microsoft.com/office/drawing/2014/main" id="{CE01D3EC-3B17-F5CE-A884-814B3DD6AD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6103" y="3388594"/>
            <a:ext cx="4182592" cy="1657462"/>
          </a:xfrm>
          <a:prstGeom prst="rect">
            <a:avLst/>
          </a:prstGeom>
        </p:spPr>
      </p:pic>
      <p:pic>
        <p:nvPicPr>
          <p:cNvPr id="25" name="Image 24">
            <a:extLst>
              <a:ext uri="{FF2B5EF4-FFF2-40B4-BE49-F238E27FC236}">
                <a16:creationId xmlns:a16="http://schemas.microsoft.com/office/drawing/2014/main" id="{94FDD177-47FD-3070-07C6-187C1414CD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6712" y="5129117"/>
            <a:ext cx="4182592" cy="1728883"/>
          </a:xfrm>
          <a:prstGeom prst="rect">
            <a:avLst/>
          </a:prstGeom>
        </p:spPr>
      </p:pic>
    </p:spTree>
    <p:extLst>
      <p:ext uri="{BB962C8B-B14F-4D97-AF65-F5344CB8AC3E}">
        <p14:creationId xmlns:p14="http://schemas.microsoft.com/office/powerpoint/2010/main" val="1415448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40156" y="561474"/>
            <a:ext cx="10382511" cy="1280890"/>
          </a:xfrm>
        </p:spPr>
        <p:txBody>
          <a:bodyPr/>
          <a:lstStyle/>
          <a:p>
            <a:r>
              <a:rPr lang="fr-FR" dirty="0"/>
              <a:t>1- Analyse univariée – Variables Qualitatives </a:t>
            </a:r>
          </a:p>
        </p:txBody>
      </p:sp>
      <p:pic>
        <p:nvPicPr>
          <p:cNvPr id="4" name="Espace réservé du contenu 3">
            <a:extLst>
              <a:ext uri="{FF2B5EF4-FFF2-40B4-BE49-F238E27FC236}">
                <a16:creationId xmlns:a16="http://schemas.microsoft.com/office/drawing/2014/main" id="{2505AE7C-2FC2-8847-5683-1BFCBB6F0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14" y="1592929"/>
            <a:ext cx="5495678" cy="2550093"/>
          </a:xfrm>
        </p:spPr>
      </p:pic>
      <p:pic>
        <p:nvPicPr>
          <p:cNvPr id="6" name="Image 5">
            <a:extLst>
              <a:ext uri="{FF2B5EF4-FFF2-40B4-BE49-F238E27FC236}">
                <a16:creationId xmlns:a16="http://schemas.microsoft.com/office/drawing/2014/main" id="{D80449B9-3041-AF09-A6FB-AF5395B65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14" y="4323644"/>
            <a:ext cx="5389597" cy="2377876"/>
          </a:xfrm>
          <a:prstGeom prst="rect">
            <a:avLst/>
          </a:prstGeom>
        </p:spPr>
      </p:pic>
      <p:pic>
        <p:nvPicPr>
          <p:cNvPr id="9" name="Image 8">
            <a:extLst>
              <a:ext uri="{FF2B5EF4-FFF2-40B4-BE49-F238E27FC236}">
                <a16:creationId xmlns:a16="http://schemas.microsoft.com/office/drawing/2014/main" id="{2B5CC04D-6C64-FF0F-979E-5BE6B6DFE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489" y="1592929"/>
            <a:ext cx="4807688" cy="2550093"/>
          </a:xfrm>
          <a:prstGeom prst="rect">
            <a:avLst/>
          </a:prstGeom>
        </p:spPr>
      </p:pic>
      <p:sp>
        <p:nvSpPr>
          <p:cNvPr id="10" name="Espace réservé du contenu 7">
            <a:extLst>
              <a:ext uri="{FF2B5EF4-FFF2-40B4-BE49-F238E27FC236}">
                <a16:creationId xmlns:a16="http://schemas.microsoft.com/office/drawing/2014/main" id="{0008696A-2754-D2F8-A117-A668FA56F017}"/>
              </a:ext>
            </a:extLst>
          </p:cNvPr>
          <p:cNvSpPr txBox="1">
            <a:spLocks/>
          </p:cNvSpPr>
          <p:nvPr/>
        </p:nvSpPr>
        <p:spPr>
          <a:xfrm>
            <a:off x="5980349" y="4515965"/>
            <a:ext cx="5861695" cy="20993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3 Variables qualitatives intéressantes.</a:t>
            </a:r>
          </a:p>
          <a:p>
            <a:r>
              <a:rPr lang="fr-FR" dirty="0"/>
              <a:t>Décompte du nombre d’occurrences pour chaque valeur de ces variables.</a:t>
            </a:r>
          </a:p>
        </p:txBody>
      </p:sp>
    </p:spTree>
    <p:extLst>
      <p:ext uri="{BB962C8B-B14F-4D97-AF65-F5344CB8AC3E}">
        <p14:creationId xmlns:p14="http://schemas.microsoft.com/office/powerpoint/2010/main" val="3667909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825281" y="516319"/>
            <a:ext cx="10366719" cy="736748"/>
          </a:xfrm>
        </p:spPr>
        <p:txBody>
          <a:bodyPr/>
          <a:lstStyle/>
          <a:p>
            <a:r>
              <a:rPr lang="fr-FR" dirty="0"/>
              <a:t>2- Analyse bivariée – Variables quantitatives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137893" y="1408141"/>
            <a:ext cx="8915400" cy="352926"/>
          </a:xfrm>
        </p:spPr>
        <p:txBody>
          <a:bodyPr>
            <a:normAutofit lnSpcReduction="10000"/>
          </a:bodyPr>
          <a:lstStyle/>
          <a:p>
            <a:r>
              <a:rPr lang="fr-FR" u="sng" dirty="0"/>
              <a:t>Matrice des corrélations </a:t>
            </a:r>
            <a:r>
              <a:rPr lang="fr-FR" dirty="0"/>
              <a:t>:</a:t>
            </a:r>
          </a:p>
        </p:txBody>
      </p:sp>
      <p:pic>
        <p:nvPicPr>
          <p:cNvPr id="4" name="Image 3">
            <a:extLst>
              <a:ext uri="{FF2B5EF4-FFF2-40B4-BE49-F238E27FC236}">
                <a16:creationId xmlns:a16="http://schemas.microsoft.com/office/drawing/2014/main" id="{3D0B5D4B-FB2E-F21F-6131-67B6632585BA}"/>
              </a:ext>
            </a:extLst>
          </p:cNvPr>
          <p:cNvPicPr>
            <a:picLocks noChangeAspect="1"/>
          </p:cNvPicPr>
          <p:nvPr/>
        </p:nvPicPr>
        <p:blipFill>
          <a:blip r:embed="rId2"/>
          <a:stretch>
            <a:fillRect/>
          </a:stretch>
        </p:blipFill>
        <p:spPr>
          <a:xfrm>
            <a:off x="798264" y="1941932"/>
            <a:ext cx="4995774" cy="1909853"/>
          </a:xfrm>
          <a:prstGeom prst="rect">
            <a:avLst/>
          </a:prstGeom>
        </p:spPr>
      </p:pic>
      <p:pic>
        <p:nvPicPr>
          <p:cNvPr id="6" name="Image 5">
            <a:extLst>
              <a:ext uri="{FF2B5EF4-FFF2-40B4-BE49-F238E27FC236}">
                <a16:creationId xmlns:a16="http://schemas.microsoft.com/office/drawing/2014/main" id="{DF911934-4B23-DF13-C05C-05BB05F66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793" y="1761067"/>
            <a:ext cx="4033139" cy="2528976"/>
          </a:xfrm>
          <a:prstGeom prst="rect">
            <a:avLst/>
          </a:prstGeom>
        </p:spPr>
      </p:pic>
      <p:sp>
        <p:nvSpPr>
          <p:cNvPr id="9" name="Espace réservé du contenu 7">
            <a:extLst>
              <a:ext uri="{FF2B5EF4-FFF2-40B4-BE49-F238E27FC236}">
                <a16:creationId xmlns:a16="http://schemas.microsoft.com/office/drawing/2014/main" id="{D6E04B85-85D0-F2BA-D9B5-0C3B3AFFA2C0}"/>
              </a:ext>
            </a:extLst>
          </p:cNvPr>
          <p:cNvSpPr txBox="1">
            <a:spLocks/>
          </p:cNvSpPr>
          <p:nvPr/>
        </p:nvSpPr>
        <p:spPr>
          <a:xfrm>
            <a:off x="1137893" y="4364988"/>
            <a:ext cx="8915400" cy="35292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u="sng" dirty="0"/>
              <a:t>Variables fortement corrélées </a:t>
            </a:r>
            <a:r>
              <a:rPr lang="fr-FR" dirty="0"/>
              <a:t>:</a:t>
            </a:r>
          </a:p>
        </p:txBody>
      </p:sp>
      <p:pic>
        <p:nvPicPr>
          <p:cNvPr id="10" name="Image 9">
            <a:extLst>
              <a:ext uri="{FF2B5EF4-FFF2-40B4-BE49-F238E27FC236}">
                <a16:creationId xmlns:a16="http://schemas.microsoft.com/office/drawing/2014/main" id="{195CC793-890B-0083-A325-088278F331CB}"/>
              </a:ext>
            </a:extLst>
          </p:cNvPr>
          <p:cNvPicPr>
            <a:picLocks noChangeAspect="1"/>
          </p:cNvPicPr>
          <p:nvPr/>
        </p:nvPicPr>
        <p:blipFill>
          <a:blip r:embed="rId4"/>
          <a:stretch>
            <a:fillRect/>
          </a:stretch>
        </p:blipFill>
        <p:spPr>
          <a:xfrm>
            <a:off x="190068" y="4755171"/>
            <a:ext cx="3036528" cy="1909853"/>
          </a:xfrm>
          <a:prstGeom prst="rect">
            <a:avLst/>
          </a:prstGeom>
        </p:spPr>
      </p:pic>
      <p:pic>
        <p:nvPicPr>
          <p:cNvPr id="12" name="Image 11">
            <a:extLst>
              <a:ext uri="{FF2B5EF4-FFF2-40B4-BE49-F238E27FC236}">
                <a16:creationId xmlns:a16="http://schemas.microsoft.com/office/drawing/2014/main" id="{74463896-5E53-0DFC-D13E-0CE9DFA8A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335" y="4698949"/>
            <a:ext cx="3907716" cy="2042819"/>
          </a:xfrm>
          <a:prstGeom prst="rect">
            <a:avLst/>
          </a:prstGeom>
        </p:spPr>
      </p:pic>
      <p:pic>
        <p:nvPicPr>
          <p:cNvPr id="14" name="Image 13">
            <a:extLst>
              <a:ext uri="{FF2B5EF4-FFF2-40B4-BE49-F238E27FC236}">
                <a16:creationId xmlns:a16="http://schemas.microsoft.com/office/drawing/2014/main" id="{B8FD6748-9223-B611-D402-AB1C84BCD9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9057" y="4717914"/>
            <a:ext cx="3907716" cy="2037665"/>
          </a:xfrm>
          <a:prstGeom prst="rect">
            <a:avLst/>
          </a:prstGeom>
        </p:spPr>
      </p:pic>
    </p:spTree>
    <p:extLst>
      <p:ext uri="{BB962C8B-B14F-4D97-AF65-F5344CB8AC3E}">
        <p14:creationId xmlns:p14="http://schemas.microsoft.com/office/powerpoint/2010/main" val="233135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0"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1"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2"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4"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5"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6"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7"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8"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9"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0"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1"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3"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5" name="Rectangle 24">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874B850-E298-2E64-5E21-73A9538FFF48}"/>
              </a:ext>
            </a:extLst>
          </p:cNvPr>
          <p:cNvSpPr>
            <a:spLocks noGrp="1"/>
          </p:cNvSpPr>
          <p:nvPr>
            <p:ph type="ctrTitle"/>
          </p:nvPr>
        </p:nvSpPr>
        <p:spPr>
          <a:xfrm>
            <a:off x="5618969" y="804335"/>
            <a:ext cx="5768697" cy="5249332"/>
          </a:xfrm>
        </p:spPr>
        <p:txBody>
          <a:bodyPr anchor="ctr">
            <a:normAutofit/>
          </a:bodyPr>
          <a:lstStyle/>
          <a:p>
            <a:r>
              <a:rPr lang="fr-FR">
                <a:solidFill>
                  <a:schemeClr val="tx1"/>
                </a:solidFill>
              </a:rPr>
              <a:t>2- Présentation de l’idée d’application</a:t>
            </a:r>
          </a:p>
        </p:txBody>
      </p:sp>
    </p:spTree>
    <p:extLst>
      <p:ext uri="{BB962C8B-B14F-4D97-AF65-F5344CB8AC3E}">
        <p14:creationId xmlns:p14="http://schemas.microsoft.com/office/powerpoint/2010/main" val="40843026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825281" y="516319"/>
            <a:ext cx="10366719" cy="736748"/>
          </a:xfrm>
        </p:spPr>
        <p:txBody>
          <a:bodyPr/>
          <a:lstStyle/>
          <a:p>
            <a:r>
              <a:rPr lang="fr-FR" dirty="0"/>
              <a:t>2- Analyse bivariée – Variables quantitatives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137893" y="1408141"/>
            <a:ext cx="8915400" cy="352926"/>
          </a:xfrm>
        </p:spPr>
        <p:txBody>
          <a:bodyPr>
            <a:normAutofit lnSpcReduction="10000"/>
          </a:bodyPr>
          <a:lstStyle/>
          <a:p>
            <a:r>
              <a:rPr lang="fr-FR" u="sng" dirty="0"/>
              <a:t>Focus sur les variables intéressantes</a:t>
            </a:r>
            <a:r>
              <a:rPr lang="fr-FR" dirty="0"/>
              <a:t> :</a:t>
            </a:r>
          </a:p>
        </p:txBody>
      </p:sp>
      <p:sp>
        <p:nvSpPr>
          <p:cNvPr id="9" name="Espace réservé du contenu 7">
            <a:extLst>
              <a:ext uri="{FF2B5EF4-FFF2-40B4-BE49-F238E27FC236}">
                <a16:creationId xmlns:a16="http://schemas.microsoft.com/office/drawing/2014/main" id="{D6E04B85-85D0-F2BA-D9B5-0C3B3AFFA2C0}"/>
              </a:ext>
            </a:extLst>
          </p:cNvPr>
          <p:cNvSpPr txBox="1">
            <a:spLocks/>
          </p:cNvSpPr>
          <p:nvPr/>
        </p:nvSpPr>
        <p:spPr>
          <a:xfrm>
            <a:off x="1028700" y="4136600"/>
            <a:ext cx="8915400" cy="352926"/>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u="sng" dirty="0"/>
              <a:t>Création d’une nouvelle variable ‘</a:t>
            </a:r>
            <a:r>
              <a:rPr lang="fr-FR" u="sng" dirty="0" err="1"/>
              <a:t>Carbo_type</a:t>
            </a:r>
            <a:r>
              <a:rPr lang="fr-FR" u="sng" dirty="0"/>
              <a:t>’ avec l’algorithme des K-</a:t>
            </a:r>
            <a:r>
              <a:rPr lang="fr-FR" u="sng" dirty="0" err="1"/>
              <a:t>Means</a:t>
            </a:r>
            <a:r>
              <a:rPr lang="fr-FR" dirty="0"/>
              <a:t> :</a:t>
            </a:r>
          </a:p>
        </p:txBody>
      </p:sp>
      <p:pic>
        <p:nvPicPr>
          <p:cNvPr id="5" name="Image 4">
            <a:extLst>
              <a:ext uri="{FF2B5EF4-FFF2-40B4-BE49-F238E27FC236}">
                <a16:creationId xmlns:a16="http://schemas.microsoft.com/office/drawing/2014/main" id="{66A5EDFC-C878-0A68-332A-413E50FC6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979" y="1761067"/>
            <a:ext cx="4171216" cy="2180568"/>
          </a:xfrm>
          <a:prstGeom prst="rect">
            <a:avLst/>
          </a:prstGeom>
        </p:spPr>
      </p:pic>
      <p:pic>
        <p:nvPicPr>
          <p:cNvPr id="15" name="Image 14">
            <a:extLst>
              <a:ext uri="{FF2B5EF4-FFF2-40B4-BE49-F238E27FC236}">
                <a16:creationId xmlns:a16="http://schemas.microsoft.com/office/drawing/2014/main" id="{2750B2F7-5875-AA54-E20F-1B933B361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93" y="1753120"/>
            <a:ext cx="4348507" cy="2309916"/>
          </a:xfrm>
          <a:prstGeom prst="rect">
            <a:avLst/>
          </a:prstGeom>
        </p:spPr>
      </p:pic>
      <p:pic>
        <p:nvPicPr>
          <p:cNvPr id="19" name="Image 18">
            <a:extLst>
              <a:ext uri="{FF2B5EF4-FFF2-40B4-BE49-F238E27FC236}">
                <a16:creationId xmlns:a16="http://schemas.microsoft.com/office/drawing/2014/main" id="{FC8ACD5C-7A21-FBDD-E4BB-8FD052641745}"/>
              </a:ext>
            </a:extLst>
          </p:cNvPr>
          <p:cNvPicPr>
            <a:picLocks noChangeAspect="1"/>
          </p:cNvPicPr>
          <p:nvPr/>
        </p:nvPicPr>
        <p:blipFill>
          <a:blip r:embed="rId4"/>
          <a:stretch>
            <a:fillRect/>
          </a:stretch>
        </p:blipFill>
        <p:spPr>
          <a:xfrm>
            <a:off x="340078" y="4774803"/>
            <a:ext cx="7599407" cy="1844590"/>
          </a:xfrm>
          <a:prstGeom prst="rect">
            <a:avLst/>
          </a:prstGeom>
        </p:spPr>
      </p:pic>
      <p:pic>
        <p:nvPicPr>
          <p:cNvPr id="21" name="Image 20">
            <a:extLst>
              <a:ext uri="{FF2B5EF4-FFF2-40B4-BE49-F238E27FC236}">
                <a16:creationId xmlns:a16="http://schemas.microsoft.com/office/drawing/2014/main" id="{4BBBE59B-5B10-24B5-78D1-FA9A3570D085}"/>
              </a:ext>
            </a:extLst>
          </p:cNvPr>
          <p:cNvPicPr>
            <a:picLocks noChangeAspect="1"/>
          </p:cNvPicPr>
          <p:nvPr/>
        </p:nvPicPr>
        <p:blipFill>
          <a:blip r:embed="rId5"/>
          <a:stretch>
            <a:fillRect/>
          </a:stretch>
        </p:blipFill>
        <p:spPr>
          <a:xfrm>
            <a:off x="8121333" y="4563090"/>
            <a:ext cx="3863920" cy="737389"/>
          </a:xfrm>
          <a:prstGeom prst="rect">
            <a:avLst/>
          </a:prstGeom>
        </p:spPr>
      </p:pic>
      <p:pic>
        <p:nvPicPr>
          <p:cNvPr id="23" name="Image 22">
            <a:extLst>
              <a:ext uri="{FF2B5EF4-FFF2-40B4-BE49-F238E27FC236}">
                <a16:creationId xmlns:a16="http://schemas.microsoft.com/office/drawing/2014/main" id="{FE3675CD-0006-E996-5C51-0986C57A7C1D}"/>
              </a:ext>
            </a:extLst>
          </p:cNvPr>
          <p:cNvPicPr>
            <a:picLocks noChangeAspect="1"/>
          </p:cNvPicPr>
          <p:nvPr/>
        </p:nvPicPr>
        <p:blipFill>
          <a:blip r:embed="rId6"/>
          <a:stretch>
            <a:fillRect/>
          </a:stretch>
        </p:blipFill>
        <p:spPr>
          <a:xfrm>
            <a:off x="8121333" y="5445752"/>
            <a:ext cx="2553462" cy="1036629"/>
          </a:xfrm>
          <a:prstGeom prst="rect">
            <a:avLst/>
          </a:prstGeom>
        </p:spPr>
      </p:pic>
    </p:spTree>
    <p:extLst>
      <p:ext uri="{BB962C8B-B14F-4D97-AF65-F5344CB8AC3E}">
        <p14:creationId xmlns:p14="http://schemas.microsoft.com/office/powerpoint/2010/main" val="213842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825281" y="516319"/>
            <a:ext cx="10366719" cy="736748"/>
          </a:xfrm>
        </p:spPr>
        <p:txBody>
          <a:bodyPr/>
          <a:lstStyle/>
          <a:p>
            <a:r>
              <a:rPr lang="fr-FR" dirty="0"/>
              <a:t>2- Analyse bivariée – Variables quantitatives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1137893" y="1408141"/>
            <a:ext cx="8915400" cy="352926"/>
          </a:xfrm>
        </p:spPr>
        <p:txBody>
          <a:bodyPr>
            <a:normAutofit lnSpcReduction="10000"/>
          </a:bodyPr>
          <a:lstStyle/>
          <a:p>
            <a:r>
              <a:rPr lang="fr-FR" u="sng" dirty="0"/>
              <a:t>Tenir compte des produits contenant de l’alcool</a:t>
            </a:r>
            <a:r>
              <a:rPr lang="fr-FR" dirty="0"/>
              <a:t> :</a:t>
            </a:r>
          </a:p>
        </p:txBody>
      </p:sp>
      <p:sp>
        <p:nvSpPr>
          <p:cNvPr id="9" name="Espace réservé du contenu 7">
            <a:extLst>
              <a:ext uri="{FF2B5EF4-FFF2-40B4-BE49-F238E27FC236}">
                <a16:creationId xmlns:a16="http://schemas.microsoft.com/office/drawing/2014/main" id="{D6E04B85-85D0-F2BA-D9B5-0C3B3AFFA2C0}"/>
              </a:ext>
            </a:extLst>
          </p:cNvPr>
          <p:cNvSpPr txBox="1">
            <a:spLocks/>
          </p:cNvSpPr>
          <p:nvPr/>
        </p:nvSpPr>
        <p:spPr>
          <a:xfrm>
            <a:off x="1137893" y="4074434"/>
            <a:ext cx="8915400" cy="35292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u="sng" dirty="0"/>
              <a:t>Nuage de points final</a:t>
            </a:r>
            <a:r>
              <a:rPr lang="fr-FR" dirty="0"/>
              <a:t> :</a:t>
            </a:r>
          </a:p>
        </p:txBody>
      </p:sp>
      <p:pic>
        <p:nvPicPr>
          <p:cNvPr id="4" name="Image 3">
            <a:extLst>
              <a:ext uri="{FF2B5EF4-FFF2-40B4-BE49-F238E27FC236}">
                <a16:creationId xmlns:a16="http://schemas.microsoft.com/office/drawing/2014/main" id="{803E1F88-4EE2-F9B7-8739-83F38EAB9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93" y="1800581"/>
            <a:ext cx="3011707" cy="2081671"/>
          </a:xfrm>
          <a:prstGeom prst="rect">
            <a:avLst/>
          </a:prstGeom>
        </p:spPr>
      </p:pic>
      <p:pic>
        <p:nvPicPr>
          <p:cNvPr id="7" name="Image 6">
            <a:extLst>
              <a:ext uri="{FF2B5EF4-FFF2-40B4-BE49-F238E27FC236}">
                <a16:creationId xmlns:a16="http://schemas.microsoft.com/office/drawing/2014/main" id="{89F07162-3B40-2D50-82E1-18440B2A6325}"/>
              </a:ext>
            </a:extLst>
          </p:cNvPr>
          <p:cNvPicPr>
            <a:picLocks noChangeAspect="1"/>
          </p:cNvPicPr>
          <p:nvPr/>
        </p:nvPicPr>
        <p:blipFill>
          <a:blip r:embed="rId3"/>
          <a:stretch>
            <a:fillRect/>
          </a:stretch>
        </p:blipFill>
        <p:spPr>
          <a:xfrm>
            <a:off x="4059135" y="1943310"/>
            <a:ext cx="6128308" cy="487826"/>
          </a:xfrm>
          <a:prstGeom prst="rect">
            <a:avLst/>
          </a:prstGeom>
        </p:spPr>
      </p:pic>
      <p:sp>
        <p:nvSpPr>
          <p:cNvPr id="14" name="Espace réservé du contenu 7">
            <a:extLst>
              <a:ext uri="{FF2B5EF4-FFF2-40B4-BE49-F238E27FC236}">
                <a16:creationId xmlns:a16="http://schemas.microsoft.com/office/drawing/2014/main" id="{4C098494-4C9C-20DF-CA91-0B28FEB53451}"/>
              </a:ext>
            </a:extLst>
          </p:cNvPr>
          <p:cNvSpPr txBox="1">
            <a:spLocks/>
          </p:cNvSpPr>
          <p:nvPr/>
        </p:nvSpPr>
        <p:spPr>
          <a:xfrm>
            <a:off x="4059135" y="2587524"/>
            <a:ext cx="7828065" cy="109843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On ajoute un label ‘</a:t>
            </a:r>
            <a:r>
              <a:rPr lang="fr-FR" dirty="0" err="1"/>
              <a:t>Alcohol</a:t>
            </a:r>
            <a:r>
              <a:rPr lang="fr-FR" dirty="0"/>
              <a:t> </a:t>
            </a:r>
            <a:r>
              <a:rPr lang="fr-FR" dirty="0" err="1"/>
              <a:t>rich</a:t>
            </a:r>
            <a:r>
              <a:rPr lang="fr-FR" dirty="0"/>
              <a:t>’ pour les produits contenant plus de 5 grammes d’alcool pour 100g.</a:t>
            </a:r>
          </a:p>
          <a:p>
            <a:r>
              <a:rPr lang="fr-FR" dirty="0"/>
              <a:t>Il faut tenir compte de cela car le foie métabolise l’alcool, et cela a un impact sur la glycémie et la capacité du corps humain à la diminuer.</a:t>
            </a:r>
          </a:p>
        </p:txBody>
      </p:sp>
      <p:pic>
        <p:nvPicPr>
          <p:cNvPr id="11" name="Image 10" descr="Une image contenant flèche&#10;&#10;Description générée automatiquement">
            <a:extLst>
              <a:ext uri="{FF2B5EF4-FFF2-40B4-BE49-F238E27FC236}">
                <a16:creationId xmlns:a16="http://schemas.microsoft.com/office/drawing/2014/main" id="{F4B0D883-4FC3-1948-B57E-83C0428EF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712" y="3678691"/>
            <a:ext cx="4651022" cy="3179309"/>
          </a:xfrm>
          <a:prstGeom prst="rect">
            <a:avLst/>
          </a:prstGeom>
        </p:spPr>
      </p:pic>
      <p:pic>
        <p:nvPicPr>
          <p:cNvPr id="13" name="Image 12">
            <a:extLst>
              <a:ext uri="{FF2B5EF4-FFF2-40B4-BE49-F238E27FC236}">
                <a16:creationId xmlns:a16="http://schemas.microsoft.com/office/drawing/2014/main" id="{7D8E335B-995A-128B-3A88-44BDD4E62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352" y="4572495"/>
            <a:ext cx="5023695" cy="2064436"/>
          </a:xfrm>
          <a:prstGeom prst="rect">
            <a:avLst/>
          </a:prstGeom>
        </p:spPr>
      </p:pic>
    </p:spTree>
    <p:extLst>
      <p:ext uri="{BB962C8B-B14F-4D97-AF65-F5344CB8AC3E}">
        <p14:creationId xmlns:p14="http://schemas.microsoft.com/office/powerpoint/2010/main" val="438135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78525" y="527607"/>
            <a:ext cx="10366719" cy="1131859"/>
          </a:xfrm>
        </p:spPr>
        <p:txBody>
          <a:bodyPr>
            <a:normAutofit fontScale="90000"/>
          </a:bodyPr>
          <a:lstStyle/>
          <a:p>
            <a:r>
              <a:rPr lang="fr-FR" dirty="0"/>
              <a:t>2- Analyse bivariée – Variables quantitatives et qualitatives</a:t>
            </a:r>
          </a:p>
        </p:txBody>
      </p:sp>
      <p:sp>
        <p:nvSpPr>
          <p:cNvPr id="5" name="Espace réservé du contenu 4">
            <a:extLst>
              <a:ext uri="{FF2B5EF4-FFF2-40B4-BE49-F238E27FC236}">
                <a16:creationId xmlns:a16="http://schemas.microsoft.com/office/drawing/2014/main" id="{6EF034FB-C367-9E6A-2B1C-42B4BBB545E9}"/>
              </a:ext>
            </a:extLst>
          </p:cNvPr>
          <p:cNvSpPr>
            <a:spLocks noGrp="1"/>
          </p:cNvSpPr>
          <p:nvPr>
            <p:ph idx="1"/>
          </p:nvPr>
        </p:nvSpPr>
        <p:spPr>
          <a:xfrm>
            <a:off x="372533" y="1704621"/>
            <a:ext cx="11909777" cy="3777622"/>
          </a:xfrm>
        </p:spPr>
        <p:txBody>
          <a:bodyPr/>
          <a:lstStyle/>
          <a:p>
            <a:r>
              <a:rPr lang="fr-FR" dirty="0"/>
              <a:t>Utilisation de la fonction </a:t>
            </a:r>
            <a:r>
              <a:rPr lang="fr-FR" dirty="0" err="1"/>
              <a:t>eta-squared</a:t>
            </a:r>
            <a:r>
              <a:rPr lang="fr-FR" dirty="0"/>
              <a:t> retournant le coefficient de corrélation </a:t>
            </a:r>
            <a:r>
              <a:rPr lang="fr-FR" dirty="0" err="1"/>
              <a:t>eta-squared</a:t>
            </a:r>
            <a:r>
              <a:rPr lang="fr-FR" dirty="0"/>
              <a:t> entre une variable quantitative et qualitative.</a:t>
            </a:r>
          </a:p>
        </p:txBody>
      </p:sp>
      <p:pic>
        <p:nvPicPr>
          <p:cNvPr id="10" name="Image 9">
            <a:extLst>
              <a:ext uri="{FF2B5EF4-FFF2-40B4-BE49-F238E27FC236}">
                <a16:creationId xmlns:a16="http://schemas.microsoft.com/office/drawing/2014/main" id="{95FD063F-B3A0-ADED-D41D-72227F8AF827}"/>
              </a:ext>
            </a:extLst>
          </p:cNvPr>
          <p:cNvPicPr>
            <a:picLocks noChangeAspect="1"/>
          </p:cNvPicPr>
          <p:nvPr/>
        </p:nvPicPr>
        <p:blipFill>
          <a:blip r:embed="rId2"/>
          <a:stretch>
            <a:fillRect/>
          </a:stretch>
        </p:blipFill>
        <p:spPr>
          <a:xfrm>
            <a:off x="607963" y="2421507"/>
            <a:ext cx="5488037" cy="1631167"/>
          </a:xfrm>
          <a:prstGeom prst="rect">
            <a:avLst/>
          </a:prstGeom>
        </p:spPr>
      </p:pic>
      <p:pic>
        <p:nvPicPr>
          <p:cNvPr id="15" name="Image 14">
            <a:extLst>
              <a:ext uri="{FF2B5EF4-FFF2-40B4-BE49-F238E27FC236}">
                <a16:creationId xmlns:a16="http://schemas.microsoft.com/office/drawing/2014/main" id="{0B8201D8-0999-A10F-DF0D-5EBCB797FE5D}"/>
              </a:ext>
            </a:extLst>
          </p:cNvPr>
          <p:cNvPicPr>
            <a:picLocks noChangeAspect="1"/>
          </p:cNvPicPr>
          <p:nvPr/>
        </p:nvPicPr>
        <p:blipFill>
          <a:blip r:embed="rId3"/>
          <a:stretch>
            <a:fillRect/>
          </a:stretch>
        </p:blipFill>
        <p:spPr>
          <a:xfrm>
            <a:off x="607963" y="4097829"/>
            <a:ext cx="5047770" cy="2629368"/>
          </a:xfrm>
          <a:prstGeom prst="rect">
            <a:avLst/>
          </a:prstGeom>
        </p:spPr>
      </p:pic>
      <p:pic>
        <p:nvPicPr>
          <p:cNvPr id="21" name="Image 20">
            <a:extLst>
              <a:ext uri="{FF2B5EF4-FFF2-40B4-BE49-F238E27FC236}">
                <a16:creationId xmlns:a16="http://schemas.microsoft.com/office/drawing/2014/main" id="{7B7B9564-0DA5-FB5A-7598-2DDD3E3B9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884" y="2290704"/>
            <a:ext cx="4739942" cy="4436493"/>
          </a:xfrm>
          <a:prstGeom prst="rect">
            <a:avLst/>
          </a:prstGeom>
        </p:spPr>
      </p:pic>
    </p:spTree>
    <p:extLst>
      <p:ext uri="{BB962C8B-B14F-4D97-AF65-F5344CB8AC3E}">
        <p14:creationId xmlns:p14="http://schemas.microsoft.com/office/powerpoint/2010/main" val="4265076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78525" y="527607"/>
            <a:ext cx="10366719" cy="1131859"/>
          </a:xfrm>
        </p:spPr>
        <p:txBody>
          <a:bodyPr>
            <a:normAutofit fontScale="90000"/>
          </a:bodyPr>
          <a:lstStyle/>
          <a:p>
            <a:r>
              <a:rPr lang="fr-FR" dirty="0"/>
              <a:t>2- Analyse bivariée – Variables quantitatives et qualitatives</a:t>
            </a:r>
          </a:p>
        </p:txBody>
      </p:sp>
      <p:sp>
        <p:nvSpPr>
          <p:cNvPr id="5" name="Espace réservé du contenu 4">
            <a:extLst>
              <a:ext uri="{FF2B5EF4-FFF2-40B4-BE49-F238E27FC236}">
                <a16:creationId xmlns:a16="http://schemas.microsoft.com/office/drawing/2014/main" id="{6EF034FB-C367-9E6A-2B1C-42B4BBB545E9}"/>
              </a:ext>
            </a:extLst>
          </p:cNvPr>
          <p:cNvSpPr>
            <a:spLocks noGrp="1"/>
          </p:cNvSpPr>
          <p:nvPr>
            <p:ph idx="1"/>
          </p:nvPr>
        </p:nvSpPr>
        <p:spPr>
          <a:xfrm>
            <a:off x="372533" y="1704621"/>
            <a:ext cx="11909777" cy="3777622"/>
          </a:xfrm>
        </p:spPr>
        <p:txBody>
          <a:bodyPr/>
          <a:lstStyle/>
          <a:p>
            <a:r>
              <a:rPr lang="fr-FR" u="sng" dirty="0"/>
              <a:t>Représentation des variables quantitatives en fonction des variables qualitatives</a:t>
            </a:r>
            <a:r>
              <a:rPr lang="fr-FR" dirty="0"/>
              <a:t> :</a:t>
            </a:r>
          </a:p>
        </p:txBody>
      </p:sp>
      <p:pic>
        <p:nvPicPr>
          <p:cNvPr id="7" name="Image 6">
            <a:extLst>
              <a:ext uri="{FF2B5EF4-FFF2-40B4-BE49-F238E27FC236}">
                <a16:creationId xmlns:a16="http://schemas.microsoft.com/office/drawing/2014/main" id="{7066A6A6-2CCB-9549-B1B5-68C7BB426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13" y="2204021"/>
            <a:ext cx="4669479" cy="2097045"/>
          </a:xfrm>
          <a:prstGeom prst="rect">
            <a:avLst/>
          </a:prstGeom>
        </p:spPr>
      </p:pic>
      <p:pic>
        <p:nvPicPr>
          <p:cNvPr id="9" name="Image 8">
            <a:extLst>
              <a:ext uri="{FF2B5EF4-FFF2-40B4-BE49-F238E27FC236}">
                <a16:creationId xmlns:a16="http://schemas.microsoft.com/office/drawing/2014/main" id="{ADBD2E8E-A15D-387F-8DCC-620DA1D7E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12" y="4433720"/>
            <a:ext cx="4669480" cy="2097045"/>
          </a:xfrm>
          <a:prstGeom prst="rect">
            <a:avLst/>
          </a:prstGeom>
        </p:spPr>
      </p:pic>
      <p:pic>
        <p:nvPicPr>
          <p:cNvPr id="12" name="Image 11">
            <a:extLst>
              <a:ext uri="{FF2B5EF4-FFF2-40B4-BE49-F238E27FC236}">
                <a16:creationId xmlns:a16="http://schemas.microsoft.com/office/drawing/2014/main" id="{44B2CDED-BD39-53C3-53E0-CBEE0E9D9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592" y="2552771"/>
            <a:ext cx="3711251" cy="3777622"/>
          </a:xfrm>
          <a:prstGeom prst="rect">
            <a:avLst/>
          </a:prstGeom>
        </p:spPr>
      </p:pic>
      <p:pic>
        <p:nvPicPr>
          <p:cNvPr id="14" name="Image 13">
            <a:extLst>
              <a:ext uri="{FF2B5EF4-FFF2-40B4-BE49-F238E27FC236}">
                <a16:creationId xmlns:a16="http://schemas.microsoft.com/office/drawing/2014/main" id="{4AC4C23F-B7BB-DA46-982F-D04B8EBAE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454" y="2178765"/>
            <a:ext cx="2913790" cy="2252133"/>
          </a:xfrm>
          <a:prstGeom prst="rect">
            <a:avLst/>
          </a:prstGeom>
        </p:spPr>
      </p:pic>
      <p:pic>
        <p:nvPicPr>
          <p:cNvPr id="18" name="Image 17">
            <a:extLst>
              <a:ext uri="{FF2B5EF4-FFF2-40B4-BE49-F238E27FC236}">
                <a16:creationId xmlns:a16="http://schemas.microsoft.com/office/drawing/2014/main" id="{AB99CCB2-E80C-8B8A-D408-77C7C886D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1454" y="4466515"/>
            <a:ext cx="2913790" cy="2252133"/>
          </a:xfrm>
          <a:prstGeom prst="rect">
            <a:avLst/>
          </a:prstGeom>
        </p:spPr>
      </p:pic>
    </p:spTree>
    <p:extLst>
      <p:ext uri="{BB962C8B-B14F-4D97-AF65-F5344CB8AC3E}">
        <p14:creationId xmlns:p14="http://schemas.microsoft.com/office/powerpoint/2010/main" val="2574642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78525" y="527607"/>
            <a:ext cx="10366719" cy="1131859"/>
          </a:xfrm>
        </p:spPr>
        <p:txBody>
          <a:bodyPr>
            <a:normAutofit fontScale="90000"/>
          </a:bodyPr>
          <a:lstStyle/>
          <a:p>
            <a:r>
              <a:rPr lang="fr-FR" dirty="0"/>
              <a:t>2- Analyse bivariée – Entre les variables qualitatives</a:t>
            </a:r>
          </a:p>
        </p:txBody>
      </p:sp>
      <p:sp>
        <p:nvSpPr>
          <p:cNvPr id="11" name="Espace réservé du contenu 4">
            <a:extLst>
              <a:ext uri="{FF2B5EF4-FFF2-40B4-BE49-F238E27FC236}">
                <a16:creationId xmlns:a16="http://schemas.microsoft.com/office/drawing/2014/main" id="{656320C1-8F46-433F-0DFC-9295AC574002}"/>
              </a:ext>
            </a:extLst>
          </p:cNvPr>
          <p:cNvSpPr txBox="1">
            <a:spLocks/>
          </p:cNvSpPr>
          <p:nvPr/>
        </p:nvSpPr>
        <p:spPr>
          <a:xfrm>
            <a:off x="282223" y="1540189"/>
            <a:ext cx="11909777"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Utilisation de la fonction khi-</a:t>
            </a:r>
            <a:r>
              <a:rPr lang="fr-FR" dirty="0" err="1"/>
              <a:t>squared</a:t>
            </a:r>
            <a:r>
              <a:rPr lang="fr-FR" dirty="0"/>
              <a:t> retournant le coefficient de corrélation khi-</a:t>
            </a:r>
            <a:r>
              <a:rPr lang="fr-FR" dirty="0" err="1"/>
              <a:t>squared</a:t>
            </a:r>
            <a:r>
              <a:rPr lang="fr-FR" dirty="0"/>
              <a:t> entre les variables qualitatives :</a:t>
            </a:r>
          </a:p>
        </p:txBody>
      </p:sp>
      <p:pic>
        <p:nvPicPr>
          <p:cNvPr id="8" name="Image 7">
            <a:extLst>
              <a:ext uri="{FF2B5EF4-FFF2-40B4-BE49-F238E27FC236}">
                <a16:creationId xmlns:a16="http://schemas.microsoft.com/office/drawing/2014/main" id="{97596D97-E140-11C2-2DDD-65579030C134}"/>
              </a:ext>
            </a:extLst>
          </p:cNvPr>
          <p:cNvPicPr>
            <a:picLocks noChangeAspect="1"/>
          </p:cNvPicPr>
          <p:nvPr/>
        </p:nvPicPr>
        <p:blipFill>
          <a:blip r:embed="rId2"/>
          <a:stretch>
            <a:fillRect/>
          </a:stretch>
        </p:blipFill>
        <p:spPr>
          <a:xfrm>
            <a:off x="664560" y="2227152"/>
            <a:ext cx="6868297" cy="2457737"/>
          </a:xfrm>
          <a:prstGeom prst="rect">
            <a:avLst/>
          </a:prstGeom>
        </p:spPr>
      </p:pic>
      <p:pic>
        <p:nvPicPr>
          <p:cNvPr id="13" name="Image 12" descr="Une image contenant texte, équipement électronique, capture d’écran, afficher&#10;&#10;Description générée automatiquement">
            <a:extLst>
              <a:ext uri="{FF2B5EF4-FFF2-40B4-BE49-F238E27FC236}">
                <a16:creationId xmlns:a16="http://schemas.microsoft.com/office/drawing/2014/main" id="{0B9C6AFF-5827-0635-C3FF-4A0179F0E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797" y="2065869"/>
            <a:ext cx="4311262" cy="4645375"/>
          </a:xfrm>
          <a:prstGeom prst="rect">
            <a:avLst/>
          </a:prstGeom>
        </p:spPr>
      </p:pic>
      <p:pic>
        <p:nvPicPr>
          <p:cNvPr id="16" name="Image 15">
            <a:extLst>
              <a:ext uri="{FF2B5EF4-FFF2-40B4-BE49-F238E27FC236}">
                <a16:creationId xmlns:a16="http://schemas.microsoft.com/office/drawing/2014/main" id="{CD31648D-0FC7-DEDD-426F-040DA5095316}"/>
              </a:ext>
            </a:extLst>
          </p:cNvPr>
          <p:cNvPicPr>
            <a:picLocks noChangeAspect="1"/>
          </p:cNvPicPr>
          <p:nvPr/>
        </p:nvPicPr>
        <p:blipFill>
          <a:blip r:embed="rId4"/>
          <a:stretch>
            <a:fillRect/>
          </a:stretch>
        </p:blipFill>
        <p:spPr>
          <a:xfrm>
            <a:off x="720064" y="4842893"/>
            <a:ext cx="6421685" cy="1868351"/>
          </a:xfrm>
          <a:prstGeom prst="rect">
            <a:avLst/>
          </a:prstGeom>
        </p:spPr>
      </p:pic>
    </p:spTree>
    <p:extLst>
      <p:ext uri="{BB962C8B-B14F-4D97-AF65-F5344CB8AC3E}">
        <p14:creationId xmlns:p14="http://schemas.microsoft.com/office/powerpoint/2010/main" val="1425512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678525" y="527607"/>
            <a:ext cx="10366719" cy="1131859"/>
          </a:xfrm>
        </p:spPr>
        <p:txBody>
          <a:bodyPr>
            <a:normAutofit fontScale="90000"/>
          </a:bodyPr>
          <a:lstStyle/>
          <a:p>
            <a:r>
              <a:rPr lang="fr-FR" dirty="0"/>
              <a:t>2- Analyse bivariée – Entre les variables qualitatives</a:t>
            </a:r>
          </a:p>
        </p:txBody>
      </p:sp>
      <p:sp>
        <p:nvSpPr>
          <p:cNvPr id="11" name="Espace réservé du contenu 4">
            <a:extLst>
              <a:ext uri="{FF2B5EF4-FFF2-40B4-BE49-F238E27FC236}">
                <a16:creationId xmlns:a16="http://schemas.microsoft.com/office/drawing/2014/main" id="{656320C1-8F46-433F-0DFC-9295AC574002}"/>
              </a:ext>
            </a:extLst>
          </p:cNvPr>
          <p:cNvSpPr txBox="1">
            <a:spLocks/>
          </p:cNvSpPr>
          <p:nvPr/>
        </p:nvSpPr>
        <p:spPr>
          <a:xfrm>
            <a:off x="282223" y="1540189"/>
            <a:ext cx="11909777"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u="sng" dirty="0"/>
              <a:t>Quelques exemples de tableaux de contingences entre les variables qualitatives</a:t>
            </a:r>
            <a:r>
              <a:rPr lang="fr-FR" dirty="0"/>
              <a:t> :</a:t>
            </a:r>
          </a:p>
        </p:txBody>
      </p:sp>
      <p:pic>
        <p:nvPicPr>
          <p:cNvPr id="4" name="Image 3" descr="Une image contenant texte, lumière&#10;&#10;Description générée automatiquement">
            <a:extLst>
              <a:ext uri="{FF2B5EF4-FFF2-40B4-BE49-F238E27FC236}">
                <a16:creationId xmlns:a16="http://schemas.microsoft.com/office/drawing/2014/main" id="{CADFC177-F7F9-5DFD-0A77-BC20521D5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0" y="1998134"/>
            <a:ext cx="4477478" cy="4592347"/>
          </a:xfrm>
          <a:prstGeom prst="rect">
            <a:avLst/>
          </a:prstGeom>
        </p:spPr>
      </p:pic>
      <p:pic>
        <p:nvPicPr>
          <p:cNvPr id="6" name="Image 5">
            <a:extLst>
              <a:ext uri="{FF2B5EF4-FFF2-40B4-BE49-F238E27FC236}">
                <a16:creationId xmlns:a16="http://schemas.microsoft.com/office/drawing/2014/main" id="{20EE34F0-CE73-FCEE-462B-F41F42EE2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59" y="1998134"/>
            <a:ext cx="4023341" cy="4314850"/>
          </a:xfrm>
          <a:prstGeom prst="rect">
            <a:avLst/>
          </a:prstGeom>
        </p:spPr>
      </p:pic>
      <p:sp>
        <p:nvSpPr>
          <p:cNvPr id="12" name="Espace réservé du contenu 4">
            <a:extLst>
              <a:ext uri="{FF2B5EF4-FFF2-40B4-BE49-F238E27FC236}">
                <a16:creationId xmlns:a16="http://schemas.microsoft.com/office/drawing/2014/main" id="{BE3001D6-9DBD-CA1B-16DF-6B818E05EB39}"/>
              </a:ext>
            </a:extLst>
          </p:cNvPr>
          <p:cNvSpPr txBox="1">
            <a:spLocks/>
          </p:cNvSpPr>
          <p:nvPr/>
        </p:nvSpPr>
        <p:spPr>
          <a:xfrm>
            <a:off x="9004323" y="1998134"/>
            <a:ext cx="2984763" cy="44420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Particulièrement utile dans notre cas.</a:t>
            </a:r>
          </a:p>
          <a:p>
            <a:r>
              <a:rPr lang="fr-FR" dirty="0"/>
              <a:t>Possibilité de recommander des produits de différents </a:t>
            </a:r>
            <a:r>
              <a:rPr lang="fr-FR" dirty="0" err="1"/>
              <a:t>Carbo_Types</a:t>
            </a:r>
            <a:r>
              <a:rPr lang="fr-FR" dirty="0"/>
              <a:t> en fonction de la glycémie.</a:t>
            </a:r>
          </a:p>
          <a:p>
            <a:r>
              <a:rPr lang="fr-FR" dirty="0"/>
              <a:t>Possibilité de proposer des produits d’un certain nutrition grade.</a:t>
            </a:r>
          </a:p>
        </p:txBody>
      </p:sp>
    </p:spTree>
    <p:extLst>
      <p:ext uri="{BB962C8B-B14F-4D97-AF65-F5344CB8AC3E}">
        <p14:creationId xmlns:p14="http://schemas.microsoft.com/office/powerpoint/2010/main" val="427446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504332" y="665057"/>
            <a:ext cx="10687668" cy="1022264"/>
          </a:xfrm>
        </p:spPr>
        <p:txBody>
          <a:bodyPr>
            <a:noAutofit/>
          </a:bodyPr>
          <a:lstStyle/>
          <a:p>
            <a:r>
              <a:rPr lang="fr-FR" sz="2800" dirty="0"/>
              <a:t>3- Analyse multivariée – Analyse en composantes principales</a:t>
            </a:r>
          </a:p>
        </p:txBody>
      </p:sp>
      <p:pic>
        <p:nvPicPr>
          <p:cNvPr id="4" name="Espace réservé du contenu 3">
            <a:extLst>
              <a:ext uri="{FF2B5EF4-FFF2-40B4-BE49-F238E27FC236}">
                <a16:creationId xmlns:a16="http://schemas.microsoft.com/office/drawing/2014/main" id="{ED6E087D-1CF9-00D6-A6FA-B08BD1DDFE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470" y="3461335"/>
            <a:ext cx="4687863" cy="3396665"/>
          </a:xfrm>
        </p:spPr>
      </p:pic>
      <p:pic>
        <p:nvPicPr>
          <p:cNvPr id="6" name="Image 5">
            <a:extLst>
              <a:ext uri="{FF2B5EF4-FFF2-40B4-BE49-F238E27FC236}">
                <a16:creationId xmlns:a16="http://schemas.microsoft.com/office/drawing/2014/main" id="{FEAE2466-A542-4A21-809A-D997E285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928" y="1443867"/>
            <a:ext cx="3247829" cy="2641743"/>
          </a:xfrm>
          <a:prstGeom prst="rect">
            <a:avLst/>
          </a:prstGeom>
        </p:spPr>
      </p:pic>
      <p:pic>
        <p:nvPicPr>
          <p:cNvPr id="9" name="Image 8">
            <a:extLst>
              <a:ext uri="{FF2B5EF4-FFF2-40B4-BE49-F238E27FC236}">
                <a16:creationId xmlns:a16="http://schemas.microsoft.com/office/drawing/2014/main" id="{0D5DE399-9CF0-5937-A10B-764AD322F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933" y="4430856"/>
            <a:ext cx="2983995" cy="2427144"/>
          </a:xfrm>
          <a:prstGeom prst="rect">
            <a:avLst/>
          </a:prstGeom>
        </p:spPr>
      </p:pic>
      <p:pic>
        <p:nvPicPr>
          <p:cNvPr id="11" name="Image 10">
            <a:extLst>
              <a:ext uri="{FF2B5EF4-FFF2-40B4-BE49-F238E27FC236}">
                <a16:creationId xmlns:a16="http://schemas.microsoft.com/office/drawing/2014/main" id="{4B706D5F-09DE-2022-B01D-762D75C0A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2599" y="4389052"/>
            <a:ext cx="3183158" cy="2468948"/>
          </a:xfrm>
          <a:prstGeom prst="rect">
            <a:avLst/>
          </a:prstGeom>
        </p:spPr>
      </p:pic>
      <p:pic>
        <p:nvPicPr>
          <p:cNvPr id="13" name="Image 12">
            <a:extLst>
              <a:ext uri="{FF2B5EF4-FFF2-40B4-BE49-F238E27FC236}">
                <a16:creationId xmlns:a16="http://schemas.microsoft.com/office/drawing/2014/main" id="{4B88B634-8DF7-2A9B-DCDF-E2CC52231259}"/>
              </a:ext>
            </a:extLst>
          </p:cNvPr>
          <p:cNvPicPr>
            <a:picLocks noChangeAspect="1"/>
          </p:cNvPicPr>
          <p:nvPr/>
        </p:nvPicPr>
        <p:blipFill>
          <a:blip r:embed="rId6"/>
          <a:stretch>
            <a:fillRect/>
          </a:stretch>
        </p:blipFill>
        <p:spPr>
          <a:xfrm>
            <a:off x="5943933" y="1652253"/>
            <a:ext cx="2799264" cy="2243246"/>
          </a:xfrm>
          <a:prstGeom prst="rect">
            <a:avLst/>
          </a:prstGeom>
        </p:spPr>
      </p:pic>
      <p:sp>
        <p:nvSpPr>
          <p:cNvPr id="14" name="Espace réservé du contenu 4">
            <a:extLst>
              <a:ext uri="{FF2B5EF4-FFF2-40B4-BE49-F238E27FC236}">
                <a16:creationId xmlns:a16="http://schemas.microsoft.com/office/drawing/2014/main" id="{E0A888D2-8D4D-518F-BD83-5ADEAC98B2DE}"/>
              </a:ext>
            </a:extLst>
          </p:cNvPr>
          <p:cNvSpPr txBox="1">
            <a:spLocks/>
          </p:cNvSpPr>
          <p:nvPr/>
        </p:nvSpPr>
        <p:spPr>
          <a:xfrm>
            <a:off x="955367" y="1521579"/>
            <a:ext cx="5537532" cy="1761066"/>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u="sng" dirty="0"/>
              <a:t>Interprétation des axes d’inertie</a:t>
            </a:r>
            <a:r>
              <a:rPr lang="fr-FR" dirty="0"/>
              <a:t>:</a:t>
            </a:r>
          </a:p>
          <a:p>
            <a:pPr lvl="1"/>
            <a:r>
              <a:rPr lang="fr-FR" dirty="0"/>
              <a:t>- F1 : Nutrition-score</a:t>
            </a:r>
          </a:p>
          <a:p>
            <a:pPr lvl="1"/>
            <a:r>
              <a:rPr lang="fr-FR" dirty="0"/>
              <a:t> - F2 : Salt</a:t>
            </a:r>
          </a:p>
          <a:p>
            <a:pPr lvl="1"/>
            <a:r>
              <a:rPr lang="fr-FR" dirty="0"/>
              <a:t> - F3 : Carbohydrates/</a:t>
            </a:r>
            <a:r>
              <a:rPr lang="fr-FR" dirty="0" err="1"/>
              <a:t>Sugars</a:t>
            </a:r>
            <a:r>
              <a:rPr lang="fr-FR" dirty="0"/>
              <a:t>/Fat</a:t>
            </a:r>
          </a:p>
          <a:p>
            <a:pPr lvl="1"/>
            <a:r>
              <a:rPr lang="fr-FR" dirty="0"/>
              <a:t> - F4 : </a:t>
            </a:r>
            <a:r>
              <a:rPr lang="fr-FR" dirty="0" err="1"/>
              <a:t>Fiber</a:t>
            </a:r>
            <a:endParaRPr lang="fr-FR" dirty="0"/>
          </a:p>
          <a:p>
            <a:pPr lvl="1"/>
            <a:r>
              <a:rPr lang="fr-FR" dirty="0"/>
              <a:t> - F5 : </a:t>
            </a:r>
            <a:r>
              <a:rPr lang="fr-FR" dirty="0" err="1"/>
              <a:t>Alcohol</a:t>
            </a:r>
            <a:endParaRPr lang="fr-FR" dirty="0"/>
          </a:p>
          <a:p>
            <a:pPr lvl="1"/>
            <a:r>
              <a:rPr lang="fr-FR" dirty="0"/>
              <a:t> - F6 : </a:t>
            </a:r>
            <a:r>
              <a:rPr lang="fr-FR" dirty="0" err="1"/>
              <a:t>Proteins</a:t>
            </a:r>
            <a:endParaRPr lang="fr-FR" dirty="0"/>
          </a:p>
        </p:txBody>
      </p:sp>
    </p:spTree>
    <p:extLst>
      <p:ext uri="{BB962C8B-B14F-4D97-AF65-F5344CB8AC3E}">
        <p14:creationId xmlns:p14="http://schemas.microsoft.com/office/powerpoint/2010/main" val="4171004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1B96B9F-012C-473B-9A45-EC60C0C3E09C}"/>
              </a:ext>
            </a:extLst>
          </p:cNvPr>
          <p:cNvSpPr>
            <a:spLocks noGrp="1"/>
          </p:cNvSpPr>
          <p:nvPr>
            <p:ph type="title"/>
          </p:nvPr>
        </p:nvSpPr>
        <p:spPr>
          <a:xfrm>
            <a:off x="1504332" y="665057"/>
            <a:ext cx="10687668" cy="1022264"/>
          </a:xfrm>
        </p:spPr>
        <p:txBody>
          <a:bodyPr>
            <a:noAutofit/>
          </a:bodyPr>
          <a:lstStyle/>
          <a:p>
            <a:r>
              <a:rPr lang="fr-FR" sz="2800" dirty="0"/>
              <a:t>3- Analyse multivariée – Analyse en composantes principales</a:t>
            </a:r>
          </a:p>
        </p:txBody>
      </p:sp>
      <p:pic>
        <p:nvPicPr>
          <p:cNvPr id="6" name="Image 5">
            <a:extLst>
              <a:ext uri="{FF2B5EF4-FFF2-40B4-BE49-F238E27FC236}">
                <a16:creationId xmlns:a16="http://schemas.microsoft.com/office/drawing/2014/main" id="{144C49DC-7C2F-C324-9294-78C38CAE1A2B}"/>
              </a:ext>
            </a:extLst>
          </p:cNvPr>
          <p:cNvPicPr>
            <a:picLocks noChangeAspect="1"/>
          </p:cNvPicPr>
          <p:nvPr/>
        </p:nvPicPr>
        <p:blipFill>
          <a:blip r:embed="rId2"/>
          <a:stretch>
            <a:fillRect/>
          </a:stretch>
        </p:blipFill>
        <p:spPr>
          <a:xfrm>
            <a:off x="715836" y="3182982"/>
            <a:ext cx="5459186" cy="3356551"/>
          </a:xfrm>
          <a:prstGeom prst="rect">
            <a:avLst/>
          </a:prstGeom>
        </p:spPr>
      </p:pic>
      <p:pic>
        <p:nvPicPr>
          <p:cNvPr id="8" name="Image 7">
            <a:extLst>
              <a:ext uri="{FF2B5EF4-FFF2-40B4-BE49-F238E27FC236}">
                <a16:creationId xmlns:a16="http://schemas.microsoft.com/office/drawing/2014/main" id="{F7EECCEC-3D49-1F8E-B727-D7E9FB74C521}"/>
              </a:ext>
            </a:extLst>
          </p:cNvPr>
          <p:cNvPicPr>
            <a:picLocks noChangeAspect="1"/>
          </p:cNvPicPr>
          <p:nvPr/>
        </p:nvPicPr>
        <p:blipFill>
          <a:blip r:embed="rId3"/>
          <a:stretch>
            <a:fillRect/>
          </a:stretch>
        </p:blipFill>
        <p:spPr>
          <a:xfrm>
            <a:off x="715836" y="1425910"/>
            <a:ext cx="5543935" cy="1641372"/>
          </a:xfrm>
          <a:prstGeom prst="rect">
            <a:avLst/>
          </a:prstGeom>
        </p:spPr>
      </p:pic>
      <p:sp>
        <p:nvSpPr>
          <p:cNvPr id="9" name="Espace réservé du contenu 4">
            <a:extLst>
              <a:ext uri="{FF2B5EF4-FFF2-40B4-BE49-F238E27FC236}">
                <a16:creationId xmlns:a16="http://schemas.microsoft.com/office/drawing/2014/main" id="{B1E712C0-846F-8D38-057F-B341CC49EC52}"/>
              </a:ext>
            </a:extLst>
          </p:cNvPr>
          <p:cNvSpPr txBox="1">
            <a:spLocks/>
          </p:cNvSpPr>
          <p:nvPr/>
        </p:nvSpPr>
        <p:spPr>
          <a:xfrm>
            <a:off x="6643593" y="1425910"/>
            <a:ext cx="4427897" cy="496700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Création du </a:t>
            </a:r>
            <a:r>
              <a:rPr lang="fr-FR" dirty="0" err="1"/>
              <a:t>DataFrame</a:t>
            </a:r>
            <a:r>
              <a:rPr lang="fr-FR" dirty="0"/>
              <a:t> </a:t>
            </a:r>
            <a:r>
              <a:rPr lang="fr-FR" dirty="0" err="1"/>
              <a:t>acp_df</a:t>
            </a:r>
            <a:r>
              <a:rPr lang="fr-FR" dirty="0"/>
              <a:t> contenant les axes d’inertie, et les variables qualitatives code, pnns_groups_1, pnns_groups_2, </a:t>
            </a:r>
            <a:r>
              <a:rPr lang="fr-FR" dirty="0" err="1"/>
              <a:t>Carbo_type</a:t>
            </a:r>
            <a:r>
              <a:rPr lang="fr-FR" dirty="0"/>
              <a:t> et </a:t>
            </a:r>
            <a:r>
              <a:rPr lang="fr-FR" dirty="0" err="1"/>
              <a:t>nutrition_grade_fr</a:t>
            </a:r>
            <a:r>
              <a:rPr lang="fr-FR" dirty="0"/>
              <a:t>.</a:t>
            </a:r>
          </a:p>
          <a:p>
            <a:pPr marL="0" indent="0">
              <a:buNone/>
            </a:pPr>
            <a:endParaRPr lang="fr-FR" dirty="0"/>
          </a:p>
          <a:p>
            <a:r>
              <a:rPr lang="fr-FR" dirty="0"/>
              <a:t>Projection des individus sur les différents axes d’inertie.</a:t>
            </a:r>
          </a:p>
          <a:p>
            <a:pPr marL="0" indent="0">
              <a:buNone/>
            </a:pPr>
            <a:endParaRPr lang="fr-FR" dirty="0"/>
          </a:p>
          <a:p>
            <a:r>
              <a:rPr lang="fr-FR" dirty="0"/>
              <a:t>Affichage des individus en nuages de points sur les différents plans factoriels, avec les </a:t>
            </a:r>
            <a:r>
              <a:rPr lang="fr-FR" dirty="0" err="1"/>
              <a:t>Carbo_types</a:t>
            </a:r>
            <a:r>
              <a:rPr lang="fr-FR" dirty="0"/>
              <a:t> en colonnes et les nutrition grades en couleur.</a:t>
            </a:r>
          </a:p>
        </p:txBody>
      </p:sp>
    </p:spTree>
    <p:extLst>
      <p:ext uri="{BB962C8B-B14F-4D97-AF65-F5344CB8AC3E}">
        <p14:creationId xmlns:p14="http://schemas.microsoft.com/office/powerpoint/2010/main" val="3554284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D3121-9D32-1983-8A7D-67D60FE9ACC4}"/>
              </a:ext>
            </a:extLst>
          </p:cNvPr>
          <p:cNvSpPr>
            <a:spLocks noGrp="1"/>
          </p:cNvSpPr>
          <p:nvPr>
            <p:ph type="title"/>
          </p:nvPr>
        </p:nvSpPr>
        <p:spPr>
          <a:xfrm>
            <a:off x="1780125" y="657977"/>
            <a:ext cx="8911687" cy="1280890"/>
          </a:xfrm>
        </p:spPr>
        <p:txBody>
          <a:bodyPr/>
          <a:lstStyle/>
          <a:p>
            <a:r>
              <a:rPr lang="fr-FR" dirty="0"/>
              <a:t>4- ANOVA</a:t>
            </a:r>
          </a:p>
        </p:txBody>
      </p:sp>
      <p:sp>
        <p:nvSpPr>
          <p:cNvPr id="3" name="Espace réservé du contenu 2">
            <a:extLst>
              <a:ext uri="{FF2B5EF4-FFF2-40B4-BE49-F238E27FC236}">
                <a16:creationId xmlns:a16="http://schemas.microsoft.com/office/drawing/2014/main" id="{66A5B028-989C-1F80-4CB4-F9642551F859}"/>
              </a:ext>
            </a:extLst>
          </p:cNvPr>
          <p:cNvSpPr>
            <a:spLocks noGrp="1"/>
          </p:cNvSpPr>
          <p:nvPr>
            <p:ph idx="1"/>
          </p:nvPr>
        </p:nvSpPr>
        <p:spPr>
          <a:xfrm>
            <a:off x="559600" y="1540189"/>
            <a:ext cx="6309350" cy="2309322"/>
          </a:xfrm>
        </p:spPr>
        <p:txBody>
          <a:bodyPr/>
          <a:lstStyle/>
          <a:p>
            <a:r>
              <a:rPr lang="fr-FR" dirty="0"/>
              <a:t>Utilisation de la librairie </a:t>
            </a:r>
            <a:r>
              <a:rPr lang="fr-FR" dirty="0" err="1"/>
              <a:t>statsmodels</a:t>
            </a:r>
            <a:r>
              <a:rPr lang="fr-FR" dirty="0"/>
              <a:t> pour effectuer l’ANOVA.</a:t>
            </a:r>
          </a:p>
          <a:p>
            <a:r>
              <a:rPr lang="fr-FR" dirty="0"/>
              <a:t>On boucle sur les variables F1 à F6 pour mettre en place le coefficient </a:t>
            </a:r>
            <a:r>
              <a:rPr lang="fr-FR" dirty="0" err="1"/>
              <a:t>eta_squared</a:t>
            </a:r>
            <a:r>
              <a:rPr lang="fr-FR" dirty="0"/>
              <a:t> avec les variables </a:t>
            </a:r>
            <a:r>
              <a:rPr lang="fr-FR" dirty="0" err="1"/>
              <a:t>Carbo_type</a:t>
            </a:r>
            <a:r>
              <a:rPr lang="fr-FR" dirty="0"/>
              <a:t> et </a:t>
            </a:r>
            <a:r>
              <a:rPr lang="fr-FR" dirty="0" err="1"/>
              <a:t>nutrition_grade_fr</a:t>
            </a:r>
            <a:r>
              <a:rPr lang="fr-FR" dirty="0"/>
              <a:t>.</a:t>
            </a:r>
          </a:p>
        </p:txBody>
      </p:sp>
      <p:pic>
        <p:nvPicPr>
          <p:cNvPr id="5" name="Image 4">
            <a:extLst>
              <a:ext uri="{FF2B5EF4-FFF2-40B4-BE49-F238E27FC236}">
                <a16:creationId xmlns:a16="http://schemas.microsoft.com/office/drawing/2014/main" id="{88ECEB67-D93A-DCA8-103E-B657F211AB70}"/>
              </a:ext>
            </a:extLst>
          </p:cNvPr>
          <p:cNvPicPr>
            <a:picLocks noChangeAspect="1"/>
          </p:cNvPicPr>
          <p:nvPr/>
        </p:nvPicPr>
        <p:blipFill>
          <a:blip r:embed="rId2"/>
          <a:stretch>
            <a:fillRect/>
          </a:stretch>
        </p:blipFill>
        <p:spPr>
          <a:xfrm>
            <a:off x="559600" y="4168833"/>
            <a:ext cx="6309350" cy="1845065"/>
          </a:xfrm>
          <a:prstGeom prst="rect">
            <a:avLst/>
          </a:prstGeom>
        </p:spPr>
      </p:pic>
      <p:pic>
        <p:nvPicPr>
          <p:cNvPr id="7" name="Image 6">
            <a:extLst>
              <a:ext uri="{FF2B5EF4-FFF2-40B4-BE49-F238E27FC236}">
                <a16:creationId xmlns:a16="http://schemas.microsoft.com/office/drawing/2014/main" id="{EB1286C6-3E57-2862-F120-B186A08C9305}"/>
              </a:ext>
            </a:extLst>
          </p:cNvPr>
          <p:cNvPicPr>
            <a:picLocks noChangeAspect="1"/>
          </p:cNvPicPr>
          <p:nvPr/>
        </p:nvPicPr>
        <p:blipFill>
          <a:blip r:embed="rId3"/>
          <a:stretch>
            <a:fillRect/>
          </a:stretch>
        </p:blipFill>
        <p:spPr>
          <a:xfrm>
            <a:off x="7293239" y="1075730"/>
            <a:ext cx="4619098" cy="5152657"/>
          </a:xfrm>
          <a:prstGeom prst="rect">
            <a:avLst/>
          </a:prstGeom>
        </p:spPr>
      </p:pic>
    </p:spTree>
    <p:extLst>
      <p:ext uri="{BB962C8B-B14F-4D97-AF65-F5344CB8AC3E}">
        <p14:creationId xmlns:p14="http://schemas.microsoft.com/office/powerpoint/2010/main" val="3497645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D3121-9D32-1983-8A7D-67D60FE9ACC4}"/>
              </a:ext>
            </a:extLst>
          </p:cNvPr>
          <p:cNvSpPr>
            <a:spLocks noGrp="1"/>
          </p:cNvSpPr>
          <p:nvPr>
            <p:ph type="title"/>
          </p:nvPr>
        </p:nvSpPr>
        <p:spPr>
          <a:xfrm>
            <a:off x="1780125" y="657977"/>
            <a:ext cx="8911687" cy="1280890"/>
          </a:xfrm>
        </p:spPr>
        <p:txBody>
          <a:bodyPr/>
          <a:lstStyle/>
          <a:p>
            <a:r>
              <a:rPr lang="fr-FR" dirty="0"/>
              <a:t>4- ANOVA</a:t>
            </a:r>
          </a:p>
        </p:txBody>
      </p:sp>
      <p:sp>
        <p:nvSpPr>
          <p:cNvPr id="3" name="Espace réservé du contenu 2">
            <a:extLst>
              <a:ext uri="{FF2B5EF4-FFF2-40B4-BE49-F238E27FC236}">
                <a16:creationId xmlns:a16="http://schemas.microsoft.com/office/drawing/2014/main" id="{66A5B028-989C-1F80-4CB4-F9642551F859}"/>
              </a:ext>
            </a:extLst>
          </p:cNvPr>
          <p:cNvSpPr>
            <a:spLocks noGrp="1"/>
          </p:cNvSpPr>
          <p:nvPr>
            <p:ph idx="1"/>
          </p:nvPr>
        </p:nvSpPr>
        <p:spPr>
          <a:xfrm>
            <a:off x="559600" y="1540189"/>
            <a:ext cx="11384044" cy="2309322"/>
          </a:xfrm>
        </p:spPr>
        <p:txBody>
          <a:bodyPr/>
          <a:lstStyle/>
          <a:p>
            <a:r>
              <a:rPr lang="fr-FR" dirty="0"/>
              <a:t>Mise en place d’une matrice de corrélation via un </a:t>
            </a:r>
            <a:r>
              <a:rPr lang="fr-FR" dirty="0" err="1"/>
              <a:t>pivot_table</a:t>
            </a:r>
            <a:r>
              <a:rPr lang="fr-FR" dirty="0"/>
              <a:t>.</a:t>
            </a:r>
          </a:p>
          <a:p>
            <a:r>
              <a:rPr lang="fr-FR" dirty="0"/>
              <a:t>Affichage de la </a:t>
            </a:r>
            <a:r>
              <a:rPr lang="fr-FR" dirty="0" err="1"/>
              <a:t>heatmap</a:t>
            </a:r>
            <a:r>
              <a:rPr lang="fr-FR" dirty="0"/>
              <a:t>.</a:t>
            </a:r>
          </a:p>
        </p:txBody>
      </p:sp>
      <p:pic>
        <p:nvPicPr>
          <p:cNvPr id="6" name="Image 5">
            <a:extLst>
              <a:ext uri="{FF2B5EF4-FFF2-40B4-BE49-F238E27FC236}">
                <a16:creationId xmlns:a16="http://schemas.microsoft.com/office/drawing/2014/main" id="{634C419F-9372-DD56-1C88-E684D70EE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503" y="3720118"/>
            <a:ext cx="6123164" cy="2986156"/>
          </a:xfrm>
          <a:prstGeom prst="rect">
            <a:avLst/>
          </a:prstGeom>
        </p:spPr>
      </p:pic>
      <p:pic>
        <p:nvPicPr>
          <p:cNvPr id="9" name="Image 8">
            <a:extLst>
              <a:ext uri="{FF2B5EF4-FFF2-40B4-BE49-F238E27FC236}">
                <a16:creationId xmlns:a16="http://schemas.microsoft.com/office/drawing/2014/main" id="{D2D00795-4B39-7F34-BBC6-01A96E02BB78}"/>
              </a:ext>
            </a:extLst>
          </p:cNvPr>
          <p:cNvPicPr>
            <a:picLocks noChangeAspect="1"/>
          </p:cNvPicPr>
          <p:nvPr/>
        </p:nvPicPr>
        <p:blipFill>
          <a:blip r:embed="rId3"/>
          <a:stretch>
            <a:fillRect/>
          </a:stretch>
        </p:blipFill>
        <p:spPr>
          <a:xfrm>
            <a:off x="8121040" y="1264034"/>
            <a:ext cx="3841626" cy="823206"/>
          </a:xfrm>
          <a:prstGeom prst="rect">
            <a:avLst/>
          </a:prstGeom>
        </p:spPr>
      </p:pic>
      <p:pic>
        <p:nvPicPr>
          <p:cNvPr id="11" name="Image 10">
            <a:extLst>
              <a:ext uri="{FF2B5EF4-FFF2-40B4-BE49-F238E27FC236}">
                <a16:creationId xmlns:a16="http://schemas.microsoft.com/office/drawing/2014/main" id="{5BC7EA74-61E5-BF81-88EA-496F40367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66" y="2579580"/>
            <a:ext cx="4585078" cy="1134758"/>
          </a:xfrm>
          <a:prstGeom prst="rect">
            <a:avLst/>
          </a:prstGeom>
        </p:spPr>
      </p:pic>
      <p:pic>
        <p:nvPicPr>
          <p:cNvPr id="15" name="Image 14">
            <a:extLst>
              <a:ext uri="{FF2B5EF4-FFF2-40B4-BE49-F238E27FC236}">
                <a16:creationId xmlns:a16="http://schemas.microsoft.com/office/drawing/2014/main" id="{F9E64B84-7873-A7FA-7820-9FC03727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67" y="3812481"/>
            <a:ext cx="4585077" cy="1355485"/>
          </a:xfrm>
          <a:prstGeom prst="rect">
            <a:avLst/>
          </a:prstGeom>
        </p:spPr>
      </p:pic>
      <p:pic>
        <p:nvPicPr>
          <p:cNvPr id="17" name="Image 16">
            <a:extLst>
              <a:ext uri="{FF2B5EF4-FFF2-40B4-BE49-F238E27FC236}">
                <a16:creationId xmlns:a16="http://schemas.microsoft.com/office/drawing/2014/main" id="{E1575A79-38F8-17D4-FF8C-A21C3BBFC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467" y="5288980"/>
            <a:ext cx="4834377" cy="1196456"/>
          </a:xfrm>
          <a:prstGeom prst="rect">
            <a:avLst/>
          </a:prstGeom>
        </p:spPr>
      </p:pic>
      <p:pic>
        <p:nvPicPr>
          <p:cNvPr id="19" name="Image 18">
            <a:extLst>
              <a:ext uri="{FF2B5EF4-FFF2-40B4-BE49-F238E27FC236}">
                <a16:creationId xmlns:a16="http://schemas.microsoft.com/office/drawing/2014/main" id="{73E48184-4465-97B1-EDFF-06F3B084C5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1503" y="2235613"/>
            <a:ext cx="6123164" cy="1515417"/>
          </a:xfrm>
          <a:prstGeom prst="rect">
            <a:avLst/>
          </a:prstGeom>
        </p:spPr>
      </p:pic>
    </p:spTree>
    <p:extLst>
      <p:ext uri="{BB962C8B-B14F-4D97-AF65-F5344CB8AC3E}">
        <p14:creationId xmlns:p14="http://schemas.microsoft.com/office/powerpoint/2010/main" val="356933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938170" y="538897"/>
            <a:ext cx="8911687" cy="1280890"/>
          </a:xfrm>
        </p:spPr>
        <p:txBody>
          <a:bodyPr/>
          <a:lstStyle/>
          <a:p>
            <a:r>
              <a:rPr lang="fr-FR" dirty="0"/>
              <a:t>1- Rappel de l’appel à projet</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327378" y="1362193"/>
            <a:ext cx="11864622" cy="1200386"/>
          </a:xfrm>
        </p:spPr>
        <p:txBody>
          <a:bodyPr>
            <a:normAutofit/>
          </a:bodyPr>
          <a:lstStyle/>
          <a:p>
            <a:r>
              <a:rPr lang="fr-FR" sz="1400" dirty="0"/>
              <a:t>Appel à projet de l’agence Santé Publique France pour une application en lien avec l’alimentation.</a:t>
            </a:r>
          </a:p>
          <a:p>
            <a:r>
              <a:rPr lang="fr-FR" sz="1400" dirty="0"/>
              <a:t>Mise à disposition de la base de donnée Open Food </a:t>
            </a:r>
            <a:r>
              <a:rPr lang="fr-FR" sz="1400" dirty="0" err="1"/>
              <a:t>Facts</a:t>
            </a:r>
            <a:r>
              <a:rPr lang="fr-FR" sz="1400" dirty="0"/>
              <a:t> fournissant des informations sur les différents produits de consommation alimentaire.</a:t>
            </a:r>
          </a:p>
          <a:p>
            <a:endParaRPr lang="fr-FR" sz="1400" dirty="0"/>
          </a:p>
        </p:txBody>
      </p:sp>
      <p:sp>
        <p:nvSpPr>
          <p:cNvPr id="4" name="Titre 1">
            <a:extLst>
              <a:ext uri="{FF2B5EF4-FFF2-40B4-BE49-F238E27FC236}">
                <a16:creationId xmlns:a16="http://schemas.microsoft.com/office/drawing/2014/main" id="{00C00FAE-7B93-2B4A-E436-EFA303C89AF4}"/>
              </a:ext>
            </a:extLst>
          </p:cNvPr>
          <p:cNvSpPr txBox="1">
            <a:spLocks/>
          </p:cNvSpPr>
          <p:nvPr/>
        </p:nvSpPr>
        <p:spPr>
          <a:xfrm>
            <a:off x="1938170" y="217593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2- Idée d’application </a:t>
            </a:r>
          </a:p>
        </p:txBody>
      </p:sp>
      <p:sp>
        <p:nvSpPr>
          <p:cNvPr id="5" name="Espace réservé du contenu 7">
            <a:extLst>
              <a:ext uri="{FF2B5EF4-FFF2-40B4-BE49-F238E27FC236}">
                <a16:creationId xmlns:a16="http://schemas.microsoft.com/office/drawing/2014/main" id="{7E67065F-1E25-3A7F-1768-1560F72810F2}"/>
              </a:ext>
            </a:extLst>
          </p:cNvPr>
          <p:cNvSpPr txBox="1">
            <a:spLocks/>
          </p:cNvSpPr>
          <p:nvPr/>
        </p:nvSpPr>
        <p:spPr>
          <a:xfrm flipH="1">
            <a:off x="327379" y="2918730"/>
            <a:ext cx="11864621" cy="359253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400" dirty="0" err="1"/>
              <a:t>Glyc&amp;Me</a:t>
            </a:r>
            <a:r>
              <a:rPr lang="fr-FR" sz="1400" dirty="0"/>
              <a:t> : Application d’aide pour les personnes diabétiques, qui ont des contraintes particulières vis-à-vis de l’alimentation.</a:t>
            </a:r>
          </a:p>
          <a:p>
            <a:r>
              <a:rPr lang="fr-FR" sz="1400" dirty="0"/>
              <a:t>Connaissances métier : </a:t>
            </a:r>
          </a:p>
          <a:p>
            <a:pPr lvl="1"/>
            <a:r>
              <a:rPr lang="fr-FR" sz="1200" dirty="0"/>
              <a:t>Glycémie : Taux de sucre dans le sang</a:t>
            </a:r>
          </a:p>
          <a:p>
            <a:pPr lvl="2"/>
            <a:r>
              <a:rPr lang="fr-FR" sz="1100" dirty="0"/>
              <a:t>Hyperglycémie forte : &gt; 1.26 g/L de sang</a:t>
            </a:r>
          </a:p>
          <a:p>
            <a:pPr lvl="2"/>
            <a:r>
              <a:rPr lang="fr-FR" sz="1100" dirty="0"/>
              <a:t>Hyperglycémie modérée : entre 1 et 1.25 g/L de sang</a:t>
            </a:r>
          </a:p>
          <a:p>
            <a:pPr lvl="2"/>
            <a:r>
              <a:rPr lang="fr-FR" sz="1100" dirty="0"/>
              <a:t>Glycémie normale : entre 07 et 1 g/l de sang</a:t>
            </a:r>
          </a:p>
          <a:p>
            <a:pPr lvl="2"/>
            <a:r>
              <a:rPr lang="fr-FR" sz="1100" dirty="0"/>
              <a:t>Hypoglycémie modérée : entre 0.46 et 0.7 g/L de sang</a:t>
            </a:r>
          </a:p>
          <a:p>
            <a:pPr lvl="2"/>
            <a:r>
              <a:rPr lang="fr-FR" sz="1100" dirty="0"/>
              <a:t>Hypoglycémie forte : &lt; 0.45 g/L de sang.</a:t>
            </a:r>
          </a:p>
          <a:p>
            <a:pPr lvl="1"/>
            <a:r>
              <a:rPr lang="fr-FR" sz="1200" dirty="0"/>
              <a:t>Assimilation des glucides dans les 30 minutes suivant l’ingestion</a:t>
            </a:r>
          </a:p>
          <a:p>
            <a:pPr lvl="1"/>
            <a:r>
              <a:rPr lang="fr-FR" sz="1200" dirty="0"/>
              <a:t>L’insuline fait diminuer la glycémie, le glucagon la fait augmenter</a:t>
            </a:r>
          </a:p>
          <a:p>
            <a:pPr lvl="1"/>
            <a:r>
              <a:rPr lang="fr-FR" sz="1200" dirty="0"/>
              <a:t>Un être humain a entre 0.65 et 0.75 ml de sang par kilogramme de poids de corps</a:t>
            </a:r>
          </a:p>
        </p:txBody>
      </p:sp>
      <p:pic>
        <p:nvPicPr>
          <p:cNvPr id="6" name="Image 5">
            <a:extLst>
              <a:ext uri="{FF2B5EF4-FFF2-40B4-BE49-F238E27FC236}">
                <a16:creationId xmlns:a16="http://schemas.microsoft.com/office/drawing/2014/main" id="{D1423EB3-84A9-4F1F-73D1-3554CEA3A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889" y="3456828"/>
            <a:ext cx="4281493" cy="2658069"/>
          </a:xfrm>
          <a:prstGeom prst="rect">
            <a:avLst/>
          </a:prstGeom>
        </p:spPr>
      </p:pic>
    </p:spTree>
    <p:extLst>
      <p:ext uri="{BB962C8B-B14F-4D97-AF65-F5344CB8AC3E}">
        <p14:creationId xmlns:p14="http://schemas.microsoft.com/office/powerpoint/2010/main" val="2773341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0"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1"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2"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4"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5"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6"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7"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8"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9"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0"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1"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3"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5" name="Rectangle 24">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874B850-E298-2E64-5E21-73A9538FFF48}"/>
              </a:ext>
            </a:extLst>
          </p:cNvPr>
          <p:cNvSpPr>
            <a:spLocks noGrp="1"/>
          </p:cNvSpPr>
          <p:nvPr>
            <p:ph type="ctrTitle"/>
          </p:nvPr>
        </p:nvSpPr>
        <p:spPr>
          <a:xfrm>
            <a:off x="5618969" y="804335"/>
            <a:ext cx="5768697" cy="5249332"/>
          </a:xfrm>
        </p:spPr>
        <p:txBody>
          <a:bodyPr anchor="ctr">
            <a:normAutofit/>
          </a:bodyPr>
          <a:lstStyle/>
          <a:p>
            <a:r>
              <a:rPr lang="fr-FR">
                <a:solidFill>
                  <a:schemeClr val="tx1"/>
                </a:solidFill>
              </a:rPr>
              <a:t>5- Conclusions</a:t>
            </a:r>
          </a:p>
        </p:txBody>
      </p:sp>
    </p:spTree>
    <p:extLst>
      <p:ext uri="{BB962C8B-B14F-4D97-AF65-F5344CB8AC3E}">
        <p14:creationId xmlns:p14="http://schemas.microsoft.com/office/powerpoint/2010/main" val="35833783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433889" y="1059872"/>
            <a:ext cx="3012216" cy="4851349"/>
          </a:xfrm>
        </p:spPr>
        <p:txBody>
          <a:bodyPr>
            <a:normAutofit/>
          </a:bodyPr>
          <a:lstStyle/>
          <a:p>
            <a:r>
              <a:rPr lang="fr-FR" dirty="0"/>
              <a:t>Conclusions</a:t>
            </a:r>
          </a:p>
        </p:txBody>
      </p:sp>
      <p:sp>
        <p:nvSpPr>
          <p:cNvPr id="15"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5879993" y="348672"/>
            <a:ext cx="6224244" cy="4851350"/>
          </a:xfrm>
        </p:spPr>
        <p:txBody>
          <a:bodyPr>
            <a:normAutofit/>
          </a:bodyPr>
          <a:lstStyle/>
          <a:p>
            <a:pPr>
              <a:lnSpc>
                <a:spcPct val="90000"/>
              </a:lnSpc>
            </a:pPr>
            <a:r>
              <a:rPr lang="fr-FR" sz="1700" dirty="0"/>
              <a:t>Application faisable au sens technique du terme (toute fonctionnalité comprise).</a:t>
            </a:r>
          </a:p>
          <a:p>
            <a:pPr>
              <a:lnSpc>
                <a:spcPct val="90000"/>
              </a:lnSpc>
            </a:pPr>
            <a:r>
              <a:rPr lang="fr-FR" sz="1700" dirty="0"/>
              <a:t>Données avec beaucoup de valeurs manquantes remplies en utilisant des techniques de machine learning : application médicale, besoin de données très fiables.</a:t>
            </a:r>
          </a:p>
          <a:p>
            <a:pPr>
              <a:lnSpc>
                <a:spcPct val="90000"/>
              </a:lnSpc>
            </a:pPr>
            <a:r>
              <a:rPr lang="fr-FR" sz="1700" dirty="0"/>
              <a:t>Possibilité de fournir des exemples de produits à consommer avec les poids recommandés, et éventuellement de fournir des alternatives avec des nutritions grades supérieurs en fonction de la glycémie à un instant donné.</a:t>
            </a:r>
          </a:p>
          <a:p>
            <a:pPr>
              <a:lnSpc>
                <a:spcPct val="90000"/>
              </a:lnSpc>
            </a:pPr>
            <a:r>
              <a:rPr lang="fr-FR" sz="1700" dirty="0"/>
              <a:t>Possibilités d’aller plus loin en fournissant des recommandations pour d’autres variables, pour d’autres pathologies.</a:t>
            </a:r>
          </a:p>
        </p:txBody>
      </p:sp>
      <p:pic>
        <p:nvPicPr>
          <p:cNvPr id="4" name="Image 3">
            <a:extLst>
              <a:ext uri="{FF2B5EF4-FFF2-40B4-BE49-F238E27FC236}">
                <a16:creationId xmlns:a16="http://schemas.microsoft.com/office/drawing/2014/main" id="{6B8842DB-0110-9B60-999F-10DE2E07C045}"/>
              </a:ext>
            </a:extLst>
          </p:cNvPr>
          <p:cNvPicPr>
            <a:picLocks noChangeAspect="1"/>
          </p:cNvPicPr>
          <p:nvPr/>
        </p:nvPicPr>
        <p:blipFill>
          <a:blip r:embed="rId3"/>
          <a:stretch>
            <a:fillRect/>
          </a:stretch>
        </p:blipFill>
        <p:spPr>
          <a:xfrm>
            <a:off x="396147" y="1923755"/>
            <a:ext cx="5260272" cy="2544603"/>
          </a:xfrm>
          <a:prstGeom prst="rect">
            <a:avLst/>
          </a:prstGeom>
        </p:spPr>
      </p:pic>
      <p:pic>
        <p:nvPicPr>
          <p:cNvPr id="6" name="Image 5">
            <a:extLst>
              <a:ext uri="{FF2B5EF4-FFF2-40B4-BE49-F238E27FC236}">
                <a16:creationId xmlns:a16="http://schemas.microsoft.com/office/drawing/2014/main" id="{A416430C-13AB-4099-DCC6-144F53D22531}"/>
              </a:ext>
            </a:extLst>
          </p:cNvPr>
          <p:cNvPicPr>
            <a:picLocks noChangeAspect="1"/>
          </p:cNvPicPr>
          <p:nvPr/>
        </p:nvPicPr>
        <p:blipFill>
          <a:blip r:embed="rId4"/>
          <a:stretch>
            <a:fillRect/>
          </a:stretch>
        </p:blipFill>
        <p:spPr>
          <a:xfrm>
            <a:off x="4446105" y="4543537"/>
            <a:ext cx="7637518" cy="2164726"/>
          </a:xfrm>
          <a:prstGeom prst="rect">
            <a:avLst/>
          </a:prstGeom>
        </p:spPr>
      </p:pic>
    </p:spTree>
    <p:extLst>
      <p:ext uri="{BB962C8B-B14F-4D97-AF65-F5344CB8AC3E}">
        <p14:creationId xmlns:p14="http://schemas.microsoft.com/office/powerpoint/2010/main" val="117905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3E1F2204-F8FC-4A7F-9EF7-565507F90EBE}"/>
              </a:ext>
            </a:extLst>
          </p:cNvPr>
          <p:cNvSpPr txBox="1">
            <a:spLocks/>
          </p:cNvSpPr>
          <p:nvPr/>
        </p:nvSpPr>
        <p:spPr>
          <a:xfrm>
            <a:off x="1780126" y="516472"/>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2- Idée d’application </a:t>
            </a:r>
          </a:p>
        </p:txBody>
      </p:sp>
      <p:sp>
        <p:nvSpPr>
          <p:cNvPr id="7" name="Espace réservé du contenu 7">
            <a:extLst>
              <a:ext uri="{FF2B5EF4-FFF2-40B4-BE49-F238E27FC236}">
                <a16:creationId xmlns:a16="http://schemas.microsoft.com/office/drawing/2014/main" id="{44EE5071-1609-C191-2E40-BF44ACB0FD03}"/>
              </a:ext>
            </a:extLst>
          </p:cNvPr>
          <p:cNvSpPr txBox="1">
            <a:spLocks/>
          </p:cNvSpPr>
          <p:nvPr/>
        </p:nvSpPr>
        <p:spPr>
          <a:xfrm flipH="1">
            <a:off x="8297331" y="1535289"/>
            <a:ext cx="3894667" cy="49759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400" dirty="0"/>
              <a:t>Application tenant compte de la glycémie, du poids et du pays dans lequel l’utilisateur se trouve.</a:t>
            </a:r>
          </a:p>
          <a:p>
            <a:r>
              <a:rPr lang="fr-FR" sz="1400" dirty="0"/>
              <a:t>Possibilité de scanner un produit, et vérifier si l’impact sur la glycémie sera positive ou négative en fonction de la glycémie actuelle de l’utilisateur.</a:t>
            </a:r>
          </a:p>
          <a:p>
            <a:r>
              <a:rPr lang="fr-FR" sz="1400" dirty="0"/>
              <a:t>Recommandations sur la quantité à consommer d’un certain produit.</a:t>
            </a:r>
          </a:p>
          <a:p>
            <a:r>
              <a:rPr lang="fr-FR" sz="1400" dirty="0"/>
              <a:t>Possibilité de cumuler les produits dans un repas avec les quantités.</a:t>
            </a:r>
          </a:p>
          <a:p>
            <a:r>
              <a:rPr lang="fr-FR" sz="1400" dirty="0"/>
              <a:t>Possibilité de garder en mémoire les repas pour un suivi médical en cas de besoin.</a:t>
            </a:r>
          </a:p>
          <a:p>
            <a:r>
              <a:rPr lang="fr-FR" sz="1400" dirty="0"/>
              <a:t>Recommandation de produits à consommer (sains et avec les bons dosages de glucides) en fonction de la glycémie.</a:t>
            </a:r>
            <a:endParaRPr lang="fr-FR" sz="1200" dirty="0"/>
          </a:p>
        </p:txBody>
      </p:sp>
      <p:pic>
        <p:nvPicPr>
          <p:cNvPr id="11" name="Image 10">
            <a:extLst>
              <a:ext uri="{FF2B5EF4-FFF2-40B4-BE49-F238E27FC236}">
                <a16:creationId xmlns:a16="http://schemas.microsoft.com/office/drawing/2014/main" id="{3D00B5B0-66B8-8A5E-69D7-09D02956050F}"/>
              </a:ext>
            </a:extLst>
          </p:cNvPr>
          <p:cNvPicPr>
            <a:picLocks noChangeAspect="1"/>
          </p:cNvPicPr>
          <p:nvPr/>
        </p:nvPicPr>
        <p:blipFill>
          <a:blip r:embed="rId2"/>
          <a:stretch>
            <a:fillRect/>
          </a:stretch>
        </p:blipFill>
        <p:spPr>
          <a:xfrm>
            <a:off x="279941" y="1625603"/>
            <a:ext cx="7938367" cy="4560711"/>
          </a:xfrm>
          <a:prstGeom prst="rect">
            <a:avLst/>
          </a:prstGeom>
        </p:spPr>
      </p:pic>
    </p:spTree>
    <p:extLst>
      <p:ext uri="{BB962C8B-B14F-4D97-AF65-F5344CB8AC3E}">
        <p14:creationId xmlns:p14="http://schemas.microsoft.com/office/powerpoint/2010/main" val="301376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0"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1"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2"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4"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5"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6"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7"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8"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9"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0"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1"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3"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5" name="Rectangle 24">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874B850-E298-2E64-5E21-73A9538FFF48}"/>
              </a:ext>
            </a:extLst>
          </p:cNvPr>
          <p:cNvSpPr>
            <a:spLocks noGrp="1"/>
          </p:cNvSpPr>
          <p:nvPr>
            <p:ph type="ctrTitle"/>
          </p:nvPr>
        </p:nvSpPr>
        <p:spPr>
          <a:xfrm>
            <a:off x="5618969" y="804335"/>
            <a:ext cx="5768697" cy="5249332"/>
          </a:xfrm>
        </p:spPr>
        <p:txBody>
          <a:bodyPr anchor="ctr">
            <a:normAutofit/>
          </a:bodyPr>
          <a:lstStyle/>
          <a:p>
            <a:r>
              <a:rPr lang="fr-FR">
                <a:solidFill>
                  <a:schemeClr val="tx1"/>
                </a:solidFill>
              </a:rPr>
              <a:t>3- Nettoyage du jeu de données</a:t>
            </a:r>
          </a:p>
        </p:txBody>
      </p:sp>
    </p:spTree>
    <p:extLst>
      <p:ext uri="{BB962C8B-B14F-4D97-AF65-F5344CB8AC3E}">
        <p14:creationId xmlns:p14="http://schemas.microsoft.com/office/powerpoint/2010/main" val="2417153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2592925" y="437297"/>
            <a:ext cx="8911687" cy="1280890"/>
          </a:xfrm>
        </p:spPr>
        <p:txBody>
          <a:bodyPr/>
          <a:lstStyle/>
          <a:p>
            <a:r>
              <a:rPr lang="fr-FR" dirty="0"/>
              <a:t>1- Présentation du jeu de données</a:t>
            </a:r>
          </a:p>
        </p:txBody>
      </p:sp>
      <p:sp>
        <p:nvSpPr>
          <p:cNvPr id="8" name="Espace réservé du contenu 7">
            <a:extLst>
              <a:ext uri="{FF2B5EF4-FFF2-40B4-BE49-F238E27FC236}">
                <a16:creationId xmlns:a16="http://schemas.microsoft.com/office/drawing/2014/main" id="{65BE2787-FB73-EC63-51B2-C16BC9C3323A}"/>
              </a:ext>
            </a:extLst>
          </p:cNvPr>
          <p:cNvSpPr>
            <a:spLocks noGrp="1"/>
          </p:cNvSpPr>
          <p:nvPr>
            <p:ph idx="1"/>
          </p:nvPr>
        </p:nvSpPr>
        <p:spPr>
          <a:xfrm>
            <a:off x="598312" y="1540189"/>
            <a:ext cx="11243732" cy="1240262"/>
          </a:xfrm>
        </p:spPr>
        <p:txBody>
          <a:bodyPr/>
          <a:lstStyle/>
          <a:p>
            <a:r>
              <a:rPr lang="fr-FR" dirty="0"/>
              <a:t>320772 individus pour 162 variables</a:t>
            </a:r>
          </a:p>
          <a:p>
            <a:r>
              <a:rPr lang="fr-FR" dirty="0"/>
              <a:t>106 variables quantitatives (type float64) – 56 variables qualitatives (type </a:t>
            </a:r>
            <a:r>
              <a:rPr lang="fr-FR" dirty="0" err="1"/>
              <a:t>object</a:t>
            </a:r>
            <a:r>
              <a:rPr lang="fr-FR" dirty="0"/>
              <a:t>)</a:t>
            </a:r>
          </a:p>
          <a:p>
            <a:r>
              <a:rPr lang="fr-FR" dirty="0"/>
              <a:t>Quelques colonnes entièrement vides supprimées du jeu de données</a:t>
            </a:r>
          </a:p>
          <a:p>
            <a:endParaRPr lang="fr-FR" dirty="0"/>
          </a:p>
        </p:txBody>
      </p:sp>
      <p:pic>
        <p:nvPicPr>
          <p:cNvPr id="4" name="Image 3">
            <a:extLst>
              <a:ext uri="{FF2B5EF4-FFF2-40B4-BE49-F238E27FC236}">
                <a16:creationId xmlns:a16="http://schemas.microsoft.com/office/drawing/2014/main" id="{A808E76A-F716-9488-B215-090964B1DF59}"/>
              </a:ext>
            </a:extLst>
          </p:cNvPr>
          <p:cNvPicPr>
            <a:picLocks noChangeAspect="1"/>
          </p:cNvPicPr>
          <p:nvPr/>
        </p:nvPicPr>
        <p:blipFill>
          <a:blip r:embed="rId2"/>
          <a:stretch>
            <a:fillRect/>
          </a:stretch>
        </p:blipFill>
        <p:spPr>
          <a:xfrm>
            <a:off x="1687254" y="2821079"/>
            <a:ext cx="3415324" cy="1275782"/>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16E27571-7B8E-9589-79AC-87B8E6D7C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776" y="2808869"/>
            <a:ext cx="6197600" cy="1240262"/>
          </a:xfrm>
          <a:prstGeom prst="rect">
            <a:avLst/>
          </a:prstGeom>
        </p:spPr>
      </p:pic>
      <p:sp>
        <p:nvSpPr>
          <p:cNvPr id="9" name="Espace réservé du contenu 7">
            <a:extLst>
              <a:ext uri="{FF2B5EF4-FFF2-40B4-BE49-F238E27FC236}">
                <a16:creationId xmlns:a16="http://schemas.microsoft.com/office/drawing/2014/main" id="{B5CD6857-15A7-8A16-D792-DA413016499B}"/>
              </a:ext>
            </a:extLst>
          </p:cNvPr>
          <p:cNvSpPr txBox="1">
            <a:spLocks/>
          </p:cNvSpPr>
          <p:nvPr/>
        </p:nvSpPr>
        <p:spPr>
          <a:xfrm>
            <a:off x="598311" y="4289034"/>
            <a:ext cx="11243731" cy="12402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Plusieurs variables qualitatives utiles : code – </a:t>
            </a:r>
            <a:r>
              <a:rPr lang="fr-FR" dirty="0" err="1"/>
              <a:t>countries_FR</a:t>
            </a:r>
            <a:r>
              <a:rPr lang="fr-FR" dirty="0"/>
              <a:t> – pnns_groups_1 – pnns_groups_2</a:t>
            </a:r>
          </a:p>
        </p:txBody>
      </p:sp>
      <p:pic>
        <p:nvPicPr>
          <p:cNvPr id="10" name="Image 9">
            <a:extLst>
              <a:ext uri="{FF2B5EF4-FFF2-40B4-BE49-F238E27FC236}">
                <a16:creationId xmlns:a16="http://schemas.microsoft.com/office/drawing/2014/main" id="{FD2512E4-7775-8EAD-A3D9-187B506E2D2D}"/>
              </a:ext>
            </a:extLst>
          </p:cNvPr>
          <p:cNvPicPr>
            <a:picLocks noChangeAspect="1"/>
          </p:cNvPicPr>
          <p:nvPr/>
        </p:nvPicPr>
        <p:blipFill>
          <a:blip r:embed="rId4"/>
          <a:stretch>
            <a:fillRect/>
          </a:stretch>
        </p:blipFill>
        <p:spPr>
          <a:xfrm>
            <a:off x="993907" y="4814290"/>
            <a:ext cx="3198036" cy="1814358"/>
          </a:xfrm>
          <a:prstGeom prst="rect">
            <a:avLst/>
          </a:prstGeom>
        </p:spPr>
      </p:pic>
    </p:spTree>
    <p:extLst>
      <p:ext uri="{BB962C8B-B14F-4D97-AF65-F5344CB8AC3E}">
        <p14:creationId xmlns:p14="http://schemas.microsoft.com/office/powerpoint/2010/main" val="292852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813992" y="641319"/>
            <a:ext cx="8911687" cy="1280890"/>
          </a:xfrm>
        </p:spPr>
        <p:txBody>
          <a:bodyPr/>
          <a:lstStyle/>
          <a:p>
            <a:r>
              <a:rPr lang="fr-FR" dirty="0"/>
              <a:t>2- Sélection des variables qualitatives</a:t>
            </a:r>
          </a:p>
        </p:txBody>
      </p:sp>
      <p:pic>
        <p:nvPicPr>
          <p:cNvPr id="4" name="Espace réservé du contenu 3">
            <a:extLst>
              <a:ext uri="{FF2B5EF4-FFF2-40B4-BE49-F238E27FC236}">
                <a16:creationId xmlns:a16="http://schemas.microsoft.com/office/drawing/2014/main" id="{E0B456B4-5A42-65FB-94B2-32021C4A6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51" y="1625599"/>
            <a:ext cx="4845850" cy="4950178"/>
          </a:xfrm>
        </p:spPr>
      </p:pic>
      <p:pic>
        <p:nvPicPr>
          <p:cNvPr id="6" name="Image 5">
            <a:extLst>
              <a:ext uri="{FF2B5EF4-FFF2-40B4-BE49-F238E27FC236}">
                <a16:creationId xmlns:a16="http://schemas.microsoft.com/office/drawing/2014/main" id="{07ED0C40-CA0D-EF79-C265-52A0565C2286}"/>
              </a:ext>
            </a:extLst>
          </p:cNvPr>
          <p:cNvPicPr>
            <a:picLocks noChangeAspect="1"/>
          </p:cNvPicPr>
          <p:nvPr/>
        </p:nvPicPr>
        <p:blipFill>
          <a:blip r:embed="rId3"/>
          <a:stretch>
            <a:fillRect/>
          </a:stretch>
        </p:blipFill>
        <p:spPr>
          <a:xfrm>
            <a:off x="5507435" y="3562844"/>
            <a:ext cx="2680257" cy="2745896"/>
          </a:xfrm>
          <a:prstGeom prst="rect">
            <a:avLst/>
          </a:prstGeom>
        </p:spPr>
      </p:pic>
      <p:sp>
        <p:nvSpPr>
          <p:cNvPr id="5" name="Espace réservé du contenu 7">
            <a:extLst>
              <a:ext uri="{FF2B5EF4-FFF2-40B4-BE49-F238E27FC236}">
                <a16:creationId xmlns:a16="http://schemas.microsoft.com/office/drawing/2014/main" id="{3E4F9B6D-D5D3-11D8-CD35-49EAE1417CA5}"/>
              </a:ext>
            </a:extLst>
          </p:cNvPr>
          <p:cNvSpPr txBox="1">
            <a:spLocks/>
          </p:cNvSpPr>
          <p:nvPr/>
        </p:nvSpPr>
        <p:spPr>
          <a:xfrm>
            <a:off x="5210675" y="1625599"/>
            <a:ext cx="5954035" cy="35085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Conservation des variables au moins à 50% remplies.</a:t>
            </a:r>
          </a:p>
          <a:p>
            <a:r>
              <a:rPr lang="fr-FR" dirty="0"/>
              <a:t>Conservation des variables pnns_groups_1 et pnns_groups_2 à 70% remplies car elles permettent de catégoriser les individus par groupes éventuellement utiles par la suite.</a:t>
            </a:r>
          </a:p>
        </p:txBody>
      </p:sp>
    </p:spTree>
    <p:extLst>
      <p:ext uri="{BB962C8B-B14F-4D97-AF65-F5344CB8AC3E}">
        <p14:creationId xmlns:p14="http://schemas.microsoft.com/office/powerpoint/2010/main" val="394171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32C11-6845-2245-6C99-1E22C661AFEB}"/>
              </a:ext>
            </a:extLst>
          </p:cNvPr>
          <p:cNvSpPr>
            <a:spLocks noGrp="1"/>
          </p:cNvSpPr>
          <p:nvPr>
            <p:ph type="title"/>
          </p:nvPr>
        </p:nvSpPr>
        <p:spPr>
          <a:xfrm>
            <a:off x="1477879" y="527609"/>
            <a:ext cx="8911687" cy="1280890"/>
          </a:xfrm>
        </p:spPr>
        <p:txBody>
          <a:bodyPr/>
          <a:lstStyle/>
          <a:p>
            <a:r>
              <a:rPr lang="fr-FR" dirty="0"/>
              <a:t>2- Sélection des variables quantitatives</a:t>
            </a:r>
          </a:p>
        </p:txBody>
      </p:sp>
      <p:pic>
        <p:nvPicPr>
          <p:cNvPr id="6" name="Espace réservé du contenu 5">
            <a:extLst>
              <a:ext uri="{FF2B5EF4-FFF2-40B4-BE49-F238E27FC236}">
                <a16:creationId xmlns:a16="http://schemas.microsoft.com/office/drawing/2014/main" id="{E33DC366-340A-840E-88A9-10D4390066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198" y="1269160"/>
            <a:ext cx="3979273" cy="4713951"/>
          </a:xfrm>
        </p:spPr>
      </p:pic>
      <p:pic>
        <p:nvPicPr>
          <p:cNvPr id="9" name="Image 8">
            <a:extLst>
              <a:ext uri="{FF2B5EF4-FFF2-40B4-BE49-F238E27FC236}">
                <a16:creationId xmlns:a16="http://schemas.microsoft.com/office/drawing/2014/main" id="{B3C5D077-371C-D963-A263-E59225435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252" y="1269159"/>
            <a:ext cx="4193495" cy="4713951"/>
          </a:xfrm>
          <a:prstGeom prst="rect">
            <a:avLst/>
          </a:prstGeom>
        </p:spPr>
      </p:pic>
      <p:sp>
        <p:nvSpPr>
          <p:cNvPr id="7" name="Espace réservé du contenu 7">
            <a:extLst>
              <a:ext uri="{FF2B5EF4-FFF2-40B4-BE49-F238E27FC236}">
                <a16:creationId xmlns:a16="http://schemas.microsoft.com/office/drawing/2014/main" id="{6C3CF0EA-FDF1-8352-DA13-C40027FD20C4}"/>
              </a:ext>
            </a:extLst>
          </p:cNvPr>
          <p:cNvSpPr txBox="1">
            <a:spLocks/>
          </p:cNvSpPr>
          <p:nvPr/>
        </p:nvSpPr>
        <p:spPr>
          <a:xfrm>
            <a:off x="8613422" y="1625599"/>
            <a:ext cx="2810934" cy="44591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Conservation des variables au moins à 50% remplies.</a:t>
            </a:r>
          </a:p>
          <a:p>
            <a:r>
              <a:rPr lang="fr-FR" dirty="0"/>
              <a:t>Conservation des variables particulières liées aux taux de sucres et de graisses pour 100g car potentiellement utiles par la suite.</a:t>
            </a:r>
          </a:p>
        </p:txBody>
      </p:sp>
    </p:spTree>
    <p:extLst>
      <p:ext uri="{BB962C8B-B14F-4D97-AF65-F5344CB8AC3E}">
        <p14:creationId xmlns:p14="http://schemas.microsoft.com/office/powerpoint/2010/main" val="1142251070"/>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10014</TotalTime>
  <Words>1862</Words>
  <Application>Microsoft Office PowerPoint</Application>
  <PresentationFormat>Grand écran</PresentationFormat>
  <Paragraphs>173</Paragraphs>
  <Slides>41</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41</vt:i4>
      </vt:variant>
    </vt:vector>
  </HeadingPairs>
  <TitlesOfParts>
    <vt:vector size="46" baseType="lpstr">
      <vt:lpstr>Arial</vt:lpstr>
      <vt:lpstr>Calibri</vt:lpstr>
      <vt:lpstr>Century Gothic</vt:lpstr>
      <vt:lpstr>Wingdings 3</vt:lpstr>
      <vt:lpstr>Brin</vt:lpstr>
      <vt:lpstr>Concevez une application au service de la santé publique</vt:lpstr>
      <vt:lpstr>Sommaire</vt:lpstr>
      <vt:lpstr>2- Présentation de l’idée d’application</vt:lpstr>
      <vt:lpstr>1- Rappel de l’appel à projet</vt:lpstr>
      <vt:lpstr>Présentation PowerPoint</vt:lpstr>
      <vt:lpstr>3- Nettoyage du jeu de données</vt:lpstr>
      <vt:lpstr>1- Présentation du jeu de données</vt:lpstr>
      <vt:lpstr>2- Sélection des variables qualitatives</vt:lpstr>
      <vt:lpstr>2- Sélection des variables quantitatives</vt:lpstr>
      <vt:lpstr>2- Conservation de certaines variables</vt:lpstr>
      <vt:lpstr>3- Traitement des valeurs aberrantes</vt:lpstr>
      <vt:lpstr>3- Traitement des valeurs aberrantes</vt:lpstr>
      <vt:lpstr>4- Traitement des doublons</vt:lpstr>
      <vt:lpstr>5- Suppression des individus pour lesquels on a aucune valeur pour les variables quantitatives</vt:lpstr>
      <vt:lpstr>6- Sélection supplémentaire des variables utiles</vt:lpstr>
      <vt:lpstr>7- Traitement des valeurs manquantes</vt:lpstr>
      <vt:lpstr>Cas des variables que l’on peut compléter par une valeur fixe</vt:lpstr>
      <vt:lpstr>Cas des variables que l’on peut compléter par une valeur fixe</vt:lpstr>
      <vt:lpstr>Cas des variables que l’on peut compléter par une valeur fixe</vt:lpstr>
      <vt:lpstr>Utilisation des variables quantitatives - Sugars</vt:lpstr>
      <vt:lpstr>Utilisation des variables quantitatives - Fats</vt:lpstr>
      <vt:lpstr>Iterative imputer sur les variables fortement corrélées</vt:lpstr>
      <vt:lpstr>KNN imputer pour compléter les dernières valeurs manquantes</vt:lpstr>
      <vt:lpstr>8- Aller plus loin</vt:lpstr>
      <vt:lpstr>4- Analyse exploratoire des données</vt:lpstr>
      <vt:lpstr>Introduction</vt:lpstr>
      <vt:lpstr>1- Analyse univariée – Variables quantitatives </vt:lpstr>
      <vt:lpstr>1- Analyse univariée – Variables Qualitatives </vt:lpstr>
      <vt:lpstr>2- Analyse bivariée – Variables quantitatives</vt:lpstr>
      <vt:lpstr>2- Analyse bivariée – Variables quantitatives</vt:lpstr>
      <vt:lpstr>2- Analyse bivariée – Variables quantitatives</vt:lpstr>
      <vt:lpstr>2- Analyse bivariée – Variables quantitatives et qualitatives</vt:lpstr>
      <vt:lpstr>2- Analyse bivariée – Variables quantitatives et qualitatives</vt:lpstr>
      <vt:lpstr>2- Analyse bivariée – Entre les variables qualitatives</vt:lpstr>
      <vt:lpstr>2- Analyse bivariée – Entre les variables qualitatives</vt:lpstr>
      <vt:lpstr>3- Analyse multivariée – Analyse en composantes principales</vt:lpstr>
      <vt:lpstr>3- Analyse multivariée – Analyse en composantes principales</vt:lpstr>
      <vt:lpstr>4- ANOVA</vt:lpstr>
      <vt:lpstr>4- ANOVA</vt:lpstr>
      <vt:lpstr>5- 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DEFINISSEZ VOTRE STRATEGIE D’APPRENTISSAGE</dc:title>
  <dc:creator>Younes EL RHAZALI</dc:creator>
  <cp:lastModifiedBy>Younes EL RHAZALI</cp:lastModifiedBy>
  <cp:revision>248</cp:revision>
  <dcterms:created xsi:type="dcterms:W3CDTF">2022-06-07T04:18:38Z</dcterms:created>
  <dcterms:modified xsi:type="dcterms:W3CDTF">2022-07-24T14:37:25Z</dcterms:modified>
</cp:coreProperties>
</file>